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7"/>
  </p:notesMasterIdLst>
  <p:sldIdLst>
    <p:sldId id="256" r:id="rId2"/>
    <p:sldId id="257" r:id="rId3"/>
    <p:sldId id="289" r:id="rId4"/>
    <p:sldId id="260" r:id="rId5"/>
    <p:sldId id="294" r:id="rId6"/>
    <p:sldId id="308" r:id="rId7"/>
    <p:sldId id="309" r:id="rId8"/>
    <p:sldId id="296" r:id="rId9"/>
    <p:sldId id="297" r:id="rId10"/>
    <p:sldId id="310" r:id="rId11"/>
    <p:sldId id="311" r:id="rId12"/>
    <p:sldId id="303" r:id="rId13"/>
    <p:sldId id="302" r:id="rId14"/>
    <p:sldId id="298" r:id="rId15"/>
    <p:sldId id="315" r:id="rId16"/>
    <p:sldId id="316" r:id="rId17"/>
    <p:sldId id="305" r:id="rId18"/>
    <p:sldId id="314" r:id="rId19"/>
    <p:sldId id="301" r:id="rId20"/>
    <p:sldId id="317" r:id="rId21"/>
    <p:sldId id="313" r:id="rId22"/>
    <p:sldId id="318" r:id="rId23"/>
    <p:sldId id="306" r:id="rId24"/>
    <p:sldId id="307" r:id="rId25"/>
    <p:sldId id="266" r:id="rId26"/>
  </p:sldIdLst>
  <p:sldSz cx="12192000" cy="6858000"/>
  <p:notesSz cx="6858000" cy="9144000"/>
  <p:embeddedFontLst>
    <p:embeddedFont>
      <p:font typeface="Fira Sans Extra Condensed Medium" panose="020B060402020202020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Montserrat Medium" panose="000006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6EFC289-2C26-43E4-9FF1-3A1B23924A46}">
          <p14:sldIdLst>
            <p14:sldId id="256"/>
            <p14:sldId id="257"/>
            <p14:sldId id="289"/>
            <p14:sldId id="260"/>
            <p14:sldId id="294"/>
            <p14:sldId id="308"/>
            <p14:sldId id="309"/>
            <p14:sldId id="296"/>
            <p14:sldId id="297"/>
            <p14:sldId id="310"/>
            <p14:sldId id="311"/>
            <p14:sldId id="303"/>
            <p14:sldId id="302"/>
            <p14:sldId id="298"/>
            <p14:sldId id="315"/>
            <p14:sldId id="316"/>
            <p14:sldId id="305"/>
            <p14:sldId id="314"/>
            <p14:sldId id="301"/>
            <p14:sldId id="317"/>
            <p14:sldId id="313"/>
            <p14:sldId id="318"/>
            <p14:sldId id="306"/>
            <p14:sldId id="307"/>
            <p14:sldId id="266"/>
          </p14:sldIdLst>
        </p14:section>
      </p14:sectionLst>
    </p:ex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74841-CFC7-4FAF-80EF-D1334E80CBD2}" v="1" dt="2024-10-17T16:22:19.444"/>
  </p1510:revLst>
</p1510:revInfo>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4.fntdata"/><Relationship Id="rId44" Type="http://schemas.openxmlformats.org/officeDocument/2006/relationships/font" Target="fonts/font17.fntdata"/><Relationship Id="rId5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0737E1-9278-46FA-A61C-AA2805A4427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245D4B-39CC-4AC7-AD55-0119B832116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40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4">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5"/>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slideLayout" Target="../slideLayouts/slideLayout12.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s>
</file>

<file path=ppt/slides/_rels/slide5.xml.rels><?xml version="1.0" encoding="UTF-8" standalone="yes"?>
<Relationships xmlns="http://schemas.openxmlformats.org/package/2006/relationships"><Relationship Id="rId8" Type="http://schemas.openxmlformats.org/officeDocument/2006/relationships/hyperlink" Target="https://ieeexplore.ieee.org/author/37087756433" TargetMode="External"/><Relationship Id="rId3" Type="http://schemas.openxmlformats.org/officeDocument/2006/relationships/hyperlink" Target="https://ieeexplore.ieee.org/author/37089753644" TargetMode="External"/><Relationship Id="rId7" Type="http://schemas.openxmlformats.org/officeDocument/2006/relationships/hyperlink" Target="https://ieeexplore.ieee.org/author/773306600785226" TargetMode="External"/><Relationship Id="rId2" Type="http://schemas.openxmlformats.org/officeDocument/2006/relationships/hyperlink" Target="https://ieeexplore.ieee.org/author/37089752400" TargetMode="External"/><Relationship Id="rId1" Type="http://schemas.openxmlformats.org/officeDocument/2006/relationships/slideLayout" Target="../slideLayouts/slideLayout2.xml"/><Relationship Id="rId6" Type="http://schemas.openxmlformats.org/officeDocument/2006/relationships/hyperlink" Target="https://ieeexplore.ieee.org/author/37089741291" TargetMode="External"/><Relationship Id="rId5" Type="http://schemas.openxmlformats.org/officeDocument/2006/relationships/hyperlink" Target="https://ieeexplore.ieee.org/author/146888140003147" TargetMode="External"/><Relationship Id="rId4" Type="http://schemas.openxmlformats.org/officeDocument/2006/relationships/hyperlink" Target="https://ieeexplore.ieee.org/author/37085644699" TargetMode="External"/><Relationship Id="rId9" Type="http://schemas.openxmlformats.org/officeDocument/2006/relationships/hyperlink" Target="https://ieeexplore.ieee.org/author/47341232904256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ieeexplore.ieee.org/author/3783045380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87793"/>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2021-2025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Alpha 7 &amp; V15</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err="1">
                <a:solidFill>
                  <a:schemeClr val="dk1"/>
                </a:solidFill>
                <a:latin typeface="Times New Roman" pitchFamily="18" charset="0"/>
                <a:ea typeface="Montserrat"/>
                <a:cs typeface="Times New Roman" pitchFamily="18" charset="0"/>
                <a:sym typeface="Montserrat"/>
              </a:rPr>
              <a:t>Perfomance</a:t>
            </a:r>
            <a:r>
              <a:rPr lang="en-US" sz="1800" b="1" i="0" u="none" strike="noStrike" cap="none" dirty="0">
                <a:solidFill>
                  <a:schemeClr val="dk1"/>
                </a:solidFill>
                <a:latin typeface="Times New Roman" pitchFamily="18" charset="0"/>
                <a:ea typeface="Montserrat"/>
                <a:cs typeface="Times New Roman" pitchFamily="18" charset="0"/>
                <a:sym typeface="Montserrat"/>
              </a:rPr>
              <a:t> Optimization of EE Architecture For Software Define Vehicles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3521002"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sym typeface="Montserrat Medium"/>
              </a:rPr>
              <a:t>               Sunkara Venkatesh</a:t>
            </a:r>
            <a:endParaRPr lang="en-US" sz="1400" b="1" i="0" u="none" strike="noStrike" cap="none" dirty="0">
              <a:solidFill>
                <a:schemeClr val="dk1"/>
              </a:solidFill>
              <a:latin typeface="Montserrat Medium"/>
              <a:ea typeface="Arial"/>
              <a:cs typeface="Arial"/>
              <a:sym typeface="Montserrat Medium"/>
            </a:endParaRPr>
          </a:p>
          <a:p>
            <a:pPr algn="ctr">
              <a:buSzPts val="1400"/>
            </a:pPr>
            <a:r>
              <a:rPr lang="en-US" b="1" dirty="0" err="1">
                <a:solidFill>
                  <a:schemeClr val="dk1"/>
                </a:solidFill>
                <a:latin typeface="Montserrat Medium"/>
                <a:sym typeface="Montserrat Medium"/>
              </a:rPr>
              <a:t>Poluru</a:t>
            </a:r>
            <a:r>
              <a:rPr lang="en-US" b="1" dirty="0">
                <a:solidFill>
                  <a:schemeClr val="dk1"/>
                </a:solidFill>
                <a:latin typeface="Montserrat Medium"/>
                <a:sym typeface="Montserrat Medium"/>
              </a:rPr>
              <a:t> Sai </a:t>
            </a:r>
            <a:r>
              <a:rPr lang="en-US" b="1" dirty="0" err="1">
                <a:solidFill>
                  <a:schemeClr val="dk1"/>
                </a:solidFill>
                <a:latin typeface="Montserrat Medium"/>
                <a:sym typeface="Montserrat Medium"/>
              </a:rPr>
              <a:t>Chaithanya</a:t>
            </a:r>
            <a:endParaRPr lang="en-US" b="1" dirty="0">
              <a:solidFill>
                <a:schemeClr val="dk1"/>
              </a:solidFill>
            </a:endParaRPr>
          </a:p>
          <a:p>
            <a:pPr algn="ctr">
              <a:buSzPts val="1400"/>
            </a:pPr>
            <a:r>
              <a:rPr lang="en-US" b="1" dirty="0">
                <a:solidFill>
                  <a:schemeClr val="dk1"/>
                </a:solidFill>
                <a:latin typeface="Montserrat Medium"/>
                <a:sym typeface="Montserrat Medium"/>
              </a:rPr>
              <a:t>            </a:t>
            </a:r>
            <a:r>
              <a:rPr lang="en-US" b="1" dirty="0" err="1">
                <a:solidFill>
                  <a:schemeClr val="dk1"/>
                </a:solidFill>
                <a:latin typeface="Montserrat Medium"/>
                <a:sym typeface="Montserrat Medium"/>
              </a:rPr>
              <a:t>Gurram</a:t>
            </a:r>
            <a:r>
              <a:rPr lang="en-US" b="1" dirty="0">
                <a:solidFill>
                  <a:schemeClr val="dk1"/>
                </a:solidFill>
                <a:latin typeface="Montserrat Medium"/>
                <a:sym typeface="Montserrat Medium"/>
              </a:rPr>
              <a:t>  </a:t>
            </a:r>
            <a:r>
              <a:rPr lang="en-US" b="1" dirty="0" err="1">
                <a:solidFill>
                  <a:schemeClr val="dk1"/>
                </a:solidFill>
                <a:latin typeface="Montserrat Medium"/>
                <a:sym typeface="Montserrat Medium"/>
              </a:rPr>
              <a:t>Chethan</a:t>
            </a:r>
            <a:r>
              <a:rPr lang="en-US" b="1" dirty="0">
                <a:solidFill>
                  <a:schemeClr val="dk1"/>
                </a:solidFill>
                <a:latin typeface="Montserrat Medium"/>
                <a:sym typeface="Montserrat Medium"/>
              </a:rPr>
              <a:t> Sree Royal</a:t>
            </a:r>
            <a:endParaRPr lang="en-US" sz="1400" b="1" i="0" u="none" strike="noStrike" cap="none" dirty="0">
              <a:solidFill>
                <a:schemeClr val="dk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R="0" lvl="0" algn="ctr" rtl="0">
              <a:lnSpc>
                <a:spcPct val="100000"/>
              </a:lnSpc>
              <a:spcBef>
                <a:spcPts val="0"/>
              </a:spcBef>
              <a:spcAft>
                <a:spcPts val="0"/>
              </a:spcAft>
              <a:buClr>
                <a:srgbClr val="000000"/>
              </a:buClr>
              <a:buSzPts val="1400"/>
            </a:pPr>
            <a:r>
              <a:rPr lang="en-US" b="1" dirty="0">
                <a:solidFill>
                  <a:schemeClr val="dk1"/>
                </a:solidFill>
                <a:latin typeface="Montserrat Medium"/>
                <a:sym typeface="Montserrat Medium"/>
              </a:rPr>
              <a:t>Dr. S. Karthick </a:t>
            </a:r>
            <a:endParaRPr lang="en-US" sz="1400" b="1" i="0" u="none" strike="noStrike" cap="none" dirty="0">
              <a:solidFill>
                <a:schemeClr val="dk1"/>
              </a:solidFill>
              <a:latin typeface="Montserrat Medium"/>
              <a:ea typeface="Arial"/>
              <a:cs typeface="Arial"/>
              <a:sym typeface="Montserrat Medium"/>
            </a:endParaRPr>
          </a:p>
          <a:p>
            <a:pPr algn="ctr">
              <a:buSzPts val="1400"/>
            </a:pPr>
            <a:endParaRPr lang="en-US" sz="1400" b="1"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75A80-FC25-C172-E12D-4C9FB73C0FBC}"/>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DC585769-364B-A6E0-8CD8-3325A7CB96BD}"/>
              </a:ext>
            </a:extLst>
          </p:cNvPr>
          <p:cNvSpPr>
            <a:spLocks noGrp="1"/>
          </p:cNvSpPr>
          <p:nvPr>
            <p:ph type="subTitle" idx="1"/>
          </p:nvPr>
        </p:nvSpPr>
        <p:spPr>
          <a:xfrm>
            <a:off x="733530" y="964641"/>
            <a:ext cx="10782194" cy="5245239"/>
          </a:xfrm>
        </p:spPr>
        <p:txBody>
          <a:bodyPr>
            <a:normAutofit/>
          </a:bodyPr>
          <a:lstStyle/>
          <a:p>
            <a:pPr marL="3937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I2C combines the best features of SPI and UARTs. </a:t>
            </a:r>
          </a:p>
          <a:p>
            <a:pPr marL="3937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With I2C, you can connect multiple slaves to a single master (like SPI) and you can have multiple masters controlling single, or multiple slaves.</a:t>
            </a:r>
          </a:p>
          <a:p>
            <a:pPr marL="3937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I2C only uses two wires to transmit data between devices: SDA,SCL.</a:t>
            </a:r>
          </a:p>
          <a:p>
            <a:pPr marL="50800" indent="0" algn="l"/>
            <a:r>
              <a:rPr lang="en-US" sz="1400" dirty="0">
                <a:latin typeface="Times New Roman" panose="02020603050405020304" pitchFamily="18" charset="0"/>
                <a:cs typeface="Times New Roman" panose="02020603050405020304" pitchFamily="18" charset="0"/>
              </a:rPr>
              <a:t>Source: https://www.circuitbasics.com/basics-of-the-i2c-communication-protocol/#google_vignette</a:t>
            </a:r>
          </a:p>
          <a:p>
            <a:pPr marL="393700" indent="-342900" algn="l">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2762B243-3AB7-8E3C-3169-031B702E21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A8DEC3ED-AE38-8981-3999-CBF4FA75A54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 I2C Protocol  </a:t>
            </a:r>
            <a:endParaRPr dirty="0"/>
          </a:p>
        </p:txBody>
      </p:sp>
      <p:pic>
        <p:nvPicPr>
          <p:cNvPr id="5" name="Picture 4" descr="A diagram of a computer chip&#10;&#10;Description automatically generated">
            <a:extLst>
              <a:ext uri="{FF2B5EF4-FFF2-40B4-BE49-F238E27FC236}">
                <a16:creationId xmlns:a16="http://schemas.microsoft.com/office/drawing/2014/main" id="{2A4E826B-502E-110A-E3BE-E9EF09E06D33}"/>
              </a:ext>
            </a:extLst>
          </p:cNvPr>
          <p:cNvPicPr>
            <a:picLocks noChangeAspect="1"/>
          </p:cNvPicPr>
          <p:nvPr/>
        </p:nvPicPr>
        <p:blipFill>
          <a:blip r:embed="rId2"/>
          <a:stretch>
            <a:fillRect/>
          </a:stretch>
        </p:blipFill>
        <p:spPr>
          <a:xfrm>
            <a:off x="3227570" y="4415828"/>
            <a:ext cx="4746171" cy="2322917"/>
          </a:xfrm>
          <a:prstGeom prst="rect">
            <a:avLst/>
          </a:prstGeom>
        </p:spPr>
      </p:pic>
      <p:pic>
        <p:nvPicPr>
          <p:cNvPr id="7" name="Picture 6" descr="A diagram of a message">
            <a:extLst>
              <a:ext uri="{FF2B5EF4-FFF2-40B4-BE49-F238E27FC236}">
                <a16:creationId xmlns:a16="http://schemas.microsoft.com/office/drawing/2014/main" id="{05509ED5-C963-10DA-32C3-E7A1B74FD8C1}"/>
              </a:ext>
            </a:extLst>
          </p:cNvPr>
          <p:cNvPicPr>
            <a:picLocks noChangeAspect="1"/>
          </p:cNvPicPr>
          <p:nvPr/>
        </p:nvPicPr>
        <p:blipFill>
          <a:blip r:embed="rId3"/>
          <a:stretch>
            <a:fillRect/>
          </a:stretch>
        </p:blipFill>
        <p:spPr>
          <a:xfrm>
            <a:off x="744614" y="3005131"/>
            <a:ext cx="9917723" cy="1410697"/>
          </a:xfrm>
          <a:prstGeom prst="rect">
            <a:avLst/>
          </a:prstGeom>
        </p:spPr>
      </p:pic>
    </p:spTree>
    <p:extLst>
      <p:ext uri="{BB962C8B-B14F-4D97-AF65-F5344CB8AC3E}">
        <p14:creationId xmlns:p14="http://schemas.microsoft.com/office/powerpoint/2010/main" val="204217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2E504-B4E0-78FC-FB9C-EE1CA4A5C2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BF2748-F409-D916-4F33-CA60796476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ACB12DB8-754F-72DF-7068-71ED34F107E9}"/>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ea typeface="Montserrat"/>
                <a:cs typeface="Montserrat"/>
                <a:sym typeface="Montserrat"/>
              </a:rPr>
              <a:t>Codes</a:t>
            </a:r>
            <a:r>
              <a:rPr lang="en-US" sz="2400" b="1" i="0" u="none" strike="noStrike" cap="none" dirty="0">
                <a:solidFill>
                  <a:srgbClr val="000000"/>
                </a:solidFill>
                <a:latin typeface="Montserrat"/>
                <a:ea typeface="Montserrat"/>
                <a:cs typeface="Montserrat"/>
                <a:sym typeface="Montserrat"/>
              </a:rPr>
              <a:t>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DB1FB73D-FFD3-21BB-BB47-E40C5F732C18}"/>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285750" marR="0" lvl="0" indent="-285750" rtl="0">
              <a:lnSpc>
                <a:spcPct val="100000"/>
              </a:lnSpc>
              <a:spcBef>
                <a:spcPts val="0"/>
              </a:spcBef>
              <a:spcAft>
                <a:spcPts val="0"/>
              </a:spcAft>
              <a:buFont typeface="Arial" panose="020B0604020202020204" pitchFamily="34" charset="0"/>
              <a:buChar char="•"/>
            </a:pPr>
            <a:r>
              <a:rPr lang="en-IN" b="1" dirty="0">
                <a:latin typeface="Verdana" panose="020B0604030504040204" pitchFamily="34" charset="0"/>
                <a:ea typeface="Verdana" panose="020B0604030504040204" pitchFamily="34" charset="0"/>
              </a:rPr>
              <a:t>Master Code:</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4E63511D-1D51-7BE9-0A17-7EC08D4F1DBC}"/>
              </a:ext>
            </a:extLst>
          </p:cNvPr>
          <p:cNvSpPr txBox="1"/>
          <p:nvPr/>
        </p:nvSpPr>
        <p:spPr>
          <a:xfrm>
            <a:off x="6410848" y="757114"/>
            <a:ext cx="5328867"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Slave Code</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9" name="Picture 8" descr="A screenshot of a computer program&#10;&#10;Description automatically generated">
            <a:extLst>
              <a:ext uri="{FF2B5EF4-FFF2-40B4-BE49-F238E27FC236}">
                <a16:creationId xmlns:a16="http://schemas.microsoft.com/office/drawing/2014/main" id="{9551908B-F955-EBB3-0998-39E072CF2454}"/>
              </a:ext>
            </a:extLst>
          </p:cNvPr>
          <p:cNvPicPr>
            <a:picLocks noChangeAspect="1"/>
          </p:cNvPicPr>
          <p:nvPr/>
        </p:nvPicPr>
        <p:blipFill>
          <a:blip r:embed="rId2"/>
          <a:stretch>
            <a:fillRect/>
          </a:stretch>
        </p:blipFill>
        <p:spPr>
          <a:xfrm>
            <a:off x="0" y="1055078"/>
            <a:ext cx="3516923" cy="3647552"/>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FFD5229E-2CF8-B55B-BB36-84E763F77CA6}"/>
              </a:ext>
            </a:extLst>
          </p:cNvPr>
          <p:cNvPicPr>
            <a:picLocks noChangeAspect="1"/>
          </p:cNvPicPr>
          <p:nvPr/>
        </p:nvPicPr>
        <p:blipFill>
          <a:blip r:embed="rId3"/>
          <a:stretch>
            <a:fillRect/>
          </a:stretch>
        </p:blipFill>
        <p:spPr>
          <a:xfrm>
            <a:off x="2749990" y="949571"/>
            <a:ext cx="3088104" cy="3858566"/>
          </a:xfrm>
          <a:prstGeom prst="rect">
            <a:avLst/>
          </a:prstGeom>
        </p:spPr>
      </p:pic>
      <p:pic>
        <p:nvPicPr>
          <p:cNvPr id="13" name="Picture 12" descr="A screenshot of a computer program">
            <a:extLst>
              <a:ext uri="{FF2B5EF4-FFF2-40B4-BE49-F238E27FC236}">
                <a16:creationId xmlns:a16="http://schemas.microsoft.com/office/drawing/2014/main" id="{8406BFC2-FE05-EA43-0F3C-5FED859BD744}"/>
              </a:ext>
            </a:extLst>
          </p:cNvPr>
          <p:cNvPicPr>
            <a:picLocks noChangeAspect="1"/>
          </p:cNvPicPr>
          <p:nvPr/>
        </p:nvPicPr>
        <p:blipFill>
          <a:blip r:embed="rId4"/>
          <a:stretch>
            <a:fillRect/>
          </a:stretch>
        </p:blipFill>
        <p:spPr>
          <a:xfrm>
            <a:off x="2807540" y="4681225"/>
            <a:ext cx="2323334" cy="1895386"/>
          </a:xfrm>
          <a:prstGeom prst="rect">
            <a:avLst/>
          </a:prstGeom>
        </p:spPr>
      </p:pic>
      <p:pic>
        <p:nvPicPr>
          <p:cNvPr id="15" name="Picture 14" descr="A screenshot of a computer program">
            <a:extLst>
              <a:ext uri="{FF2B5EF4-FFF2-40B4-BE49-F238E27FC236}">
                <a16:creationId xmlns:a16="http://schemas.microsoft.com/office/drawing/2014/main" id="{8730F1E3-AE52-099F-314D-39FE4E55AD68}"/>
              </a:ext>
            </a:extLst>
          </p:cNvPr>
          <p:cNvPicPr>
            <a:picLocks noChangeAspect="1"/>
          </p:cNvPicPr>
          <p:nvPr/>
        </p:nvPicPr>
        <p:blipFill>
          <a:blip r:embed="rId5"/>
          <a:stretch>
            <a:fillRect/>
          </a:stretch>
        </p:blipFill>
        <p:spPr>
          <a:xfrm>
            <a:off x="6262266" y="1055078"/>
            <a:ext cx="3088104" cy="5335674"/>
          </a:xfrm>
          <a:prstGeom prst="rect">
            <a:avLst/>
          </a:prstGeom>
        </p:spPr>
      </p:pic>
      <p:pic>
        <p:nvPicPr>
          <p:cNvPr id="19" name="Picture 18" descr="A screenshot of a computer program">
            <a:extLst>
              <a:ext uri="{FF2B5EF4-FFF2-40B4-BE49-F238E27FC236}">
                <a16:creationId xmlns:a16="http://schemas.microsoft.com/office/drawing/2014/main" id="{04380F6B-E022-949B-F28D-9A88D4FEAC67}"/>
              </a:ext>
            </a:extLst>
          </p:cNvPr>
          <p:cNvPicPr>
            <a:picLocks noChangeAspect="1"/>
          </p:cNvPicPr>
          <p:nvPr/>
        </p:nvPicPr>
        <p:blipFill>
          <a:blip r:embed="rId6"/>
          <a:stretch>
            <a:fillRect/>
          </a:stretch>
        </p:blipFill>
        <p:spPr>
          <a:xfrm>
            <a:off x="8749003" y="949571"/>
            <a:ext cx="3336549" cy="5735762"/>
          </a:xfrm>
          <a:prstGeom prst="rect">
            <a:avLst/>
          </a:prstGeom>
        </p:spPr>
      </p:pic>
    </p:spTree>
    <p:extLst>
      <p:ext uri="{BB962C8B-B14F-4D97-AF65-F5344CB8AC3E}">
        <p14:creationId xmlns:p14="http://schemas.microsoft.com/office/powerpoint/2010/main" val="319811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568045"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Arial"/>
                <a:ea typeface="Arial"/>
                <a:cs typeface="Arial"/>
                <a:sym typeface="Arial"/>
              </a:rPr>
              <a:t>Testbench Code</a:t>
            </a: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4" y="871532"/>
            <a:ext cx="11103320"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descr="A screenshot of a computer program">
            <a:extLst>
              <a:ext uri="{FF2B5EF4-FFF2-40B4-BE49-F238E27FC236}">
                <a16:creationId xmlns:a16="http://schemas.microsoft.com/office/drawing/2014/main" id="{46D0F0BF-5878-3E51-17B4-28BE42DB54A6}"/>
              </a:ext>
            </a:extLst>
          </p:cNvPr>
          <p:cNvPicPr>
            <a:picLocks noChangeAspect="1"/>
          </p:cNvPicPr>
          <p:nvPr/>
        </p:nvPicPr>
        <p:blipFill>
          <a:blip r:embed="rId2"/>
          <a:stretch>
            <a:fillRect/>
          </a:stretch>
        </p:blipFill>
        <p:spPr>
          <a:xfrm>
            <a:off x="1270098" y="871532"/>
            <a:ext cx="5230530" cy="5735761"/>
          </a:xfrm>
          <a:prstGeom prst="rect">
            <a:avLst/>
          </a:prstGeom>
        </p:spPr>
      </p:pic>
      <p:pic>
        <p:nvPicPr>
          <p:cNvPr id="10" name="Picture 9" descr="A white background with black text">
            <a:extLst>
              <a:ext uri="{FF2B5EF4-FFF2-40B4-BE49-F238E27FC236}">
                <a16:creationId xmlns:a16="http://schemas.microsoft.com/office/drawing/2014/main" id="{9D2FE432-48BA-63B5-7B0E-AC43895AC946}"/>
              </a:ext>
            </a:extLst>
          </p:cNvPr>
          <p:cNvPicPr>
            <a:picLocks noChangeAspect="1"/>
          </p:cNvPicPr>
          <p:nvPr/>
        </p:nvPicPr>
        <p:blipFill>
          <a:blip r:embed="rId3"/>
          <a:stretch>
            <a:fillRect/>
          </a:stretch>
        </p:blipFill>
        <p:spPr>
          <a:xfrm>
            <a:off x="6303370" y="3327560"/>
            <a:ext cx="5734850" cy="2276793"/>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452284" y="211360"/>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Implementation and Results</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52284" y="871532"/>
            <a:ext cx="8882636"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 Results </a:t>
            </a: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descr="A screenshot of a computer">
            <a:extLst>
              <a:ext uri="{FF2B5EF4-FFF2-40B4-BE49-F238E27FC236}">
                <a16:creationId xmlns:a16="http://schemas.microsoft.com/office/drawing/2014/main" id="{D5BE8156-1239-494E-B3DE-9A7BCA922030}"/>
              </a:ext>
            </a:extLst>
          </p:cNvPr>
          <p:cNvPicPr>
            <a:picLocks noChangeAspect="1"/>
          </p:cNvPicPr>
          <p:nvPr/>
        </p:nvPicPr>
        <p:blipFill>
          <a:blip r:embed="rId2"/>
          <a:stretch>
            <a:fillRect/>
          </a:stretch>
        </p:blipFill>
        <p:spPr>
          <a:xfrm>
            <a:off x="288053" y="1449583"/>
            <a:ext cx="11615894" cy="4579658"/>
          </a:xfrm>
          <a:prstGeom prst="rect">
            <a:avLst/>
          </a:prstGeom>
        </p:spPr>
      </p:pic>
    </p:spTree>
    <p:extLst>
      <p:ext uri="{BB962C8B-B14F-4D97-AF65-F5344CB8AC3E}">
        <p14:creationId xmlns:p14="http://schemas.microsoft.com/office/powerpoint/2010/main" val="122919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FA44E884-52C9-F741-B8DC-7FF8F6BDFE3F}"/>
              </a:ext>
            </a:extLst>
          </p:cNvPr>
          <p:cNvSpPr>
            <a:spLocks noGrp="1"/>
          </p:cNvSpPr>
          <p:nvPr>
            <p:ph type="subTitle" idx="1"/>
          </p:nvPr>
        </p:nvSpPr>
        <p:spPr>
          <a:xfrm>
            <a:off x="733530" y="964641"/>
            <a:ext cx="10782194" cy="5245239"/>
          </a:xfrm>
        </p:spPr>
        <p:txBody>
          <a:bodyPr>
            <a:normAutofit/>
          </a:body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SPI is a common communication protocol used by many different devices. For example, SD card reader modules, RFID card reader modules.</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One unique benefit of SPI is the fact that data can be transferred without interruption. </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Any number of bits can be sent or received in a continuous stream.</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Devices communicating via SPI are in a master-slave relationship.</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The master is the controlling device (usually a microcontroller), while the slave (usually a sensor, display, or memory chip) takes instruction from the master.</a:t>
            </a: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The simplest configuration of SPI is a single master, single slave system, but one master can control more than one slave (more on this below).</a:t>
            </a:r>
          </a:p>
          <a:p>
            <a:pPr algn="l">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Separate MISO and MOSI lines, so data can be sent and received at the same time.</a:t>
            </a:r>
          </a:p>
          <a:p>
            <a:pPr algn="l">
              <a:buFont typeface="Arial" panose="020B0604020202020204" pitchFamily="34" charset="0"/>
              <a:buChar char="•"/>
            </a:pPr>
            <a:r>
              <a:rPr lang="en-US" sz="1400" b="0" i="0" dirty="0">
                <a:effectLst/>
                <a:latin typeface="Times New Roman" panose="02020603050405020304" pitchFamily="18" charset="0"/>
                <a:cs typeface="Times New Roman" panose="02020603050405020304" pitchFamily="18" charset="0"/>
              </a:rPr>
              <a:t>Source : -https://www.circuitbasics.com/basics-of-the-spi-communication-protocol/</a:t>
            </a:r>
          </a:p>
          <a:p>
            <a:pPr algn="l">
              <a:buFont typeface="Arial" panose="020B0604020202020204" pitchFamily="34" charset="0"/>
              <a:buChar char="•"/>
            </a:pPr>
            <a:endParaRPr lang="en-US" sz="1800"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 SPI Protocol  </a:t>
            </a:r>
            <a:endParaRPr dirty="0"/>
          </a:p>
        </p:txBody>
      </p:sp>
      <p:pic>
        <p:nvPicPr>
          <p:cNvPr id="12" name="Picture 11" descr="A diagram of a computer chip">
            <a:extLst>
              <a:ext uri="{FF2B5EF4-FFF2-40B4-BE49-F238E27FC236}">
                <a16:creationId xmlns:a16="http://schemas.microsoft.com/office/drawing/2014/main" id="{7EE160D7-F56E-055C-F3C7-E9326F70F1EA}"/>
              </a:ext>
            </a:extLst>
          </p:cNvPr>
          <p:cNvPicPr>
            <a:picLocks noChangeAspect="1"/>
          </p:cNvPicPr>
          <p:nvPr/>
        </p:nvPicPr>
        <p:blipFill>
          <a:blip r:embed="rId2"/>
          <a:stretch>
            <a:fillRect/>
          </a:stretch>
        </p:blipFill>
        <p:spPr>
          <a:xfrm>
            <a:off x="3412148" y="5087389"/>
            <a:ext cx="4310458" cy="1538336"/>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AF232-2E7A-0811-82DF-F35A824DC5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42935C-57DE-63D2-5B5A-14E8B74394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4" name="Google Shape;125;p3">
            <a:extLst>
              <a:ext uri="{FF2B5EF4-FFF2-40B4-BE49-F238E27FC236}">
                <a16:creationId xmlns:a16="http://schemas.microsoft.com/office/drawing/2014/main" id="{4144A8AC-A9E4-C741-4DB9-236EB3BE171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cs typeface="Times New Roman" panose="02020603050405020304" pitchFamily="18" charset="0"/>
                <a:sym typeface="Arial"/>
              </a:rPr>
              <a:t>Codes</a:t>
            </a:r>
          </a:p>
        </p:txBody>
      </p:sp>
      <p:sp>
        <p:nvSpPr>
          <p:cNvPr id="5" name="Google Shape;125;p3">
            <a:extLst>
              <a:ext uri="{FF2B5EF4-FFF2-40B4-BE49-F238E27FC236}">
                <a16:creationId xmlns:a16="http://schemas.microsoft.com/office/drawing/2014/main" id="{4A9EC0A5-E9D8-AAFD-94FF-73B9C21617A2}"/>
              </a:ext>
            </a:extLst>
          </p:cNvPr>
          <p:cNvSpPr txBox="1"/>
          <p:nvPr/>
        </p:nvSpPr>
        <p:spPr>
          <a:xfrm>
            <a:off x="452283" y="871532"/>
            <a:ext cx="11582186"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Master Code                                                                                                                 Slave Code</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2" name="Picture 11" descr="A screenshot of a computer program">
            <a:extLst>
              <a:ext uri="{FF2B5EF4-FFF2-40B4-BE49-F238E27FC236}">
                <a16:creationId xmlns:a16="http://schemas.microsoft.com/office/drawing/2014/main" id="{621BAAF7-2708-7964-1F52-2181DB4DB3CD}"/>
              </a:ext>
            </a:extLst>
          </p:cNvPr>
          <p:cNvPicPr>
            <a:picLocks noChangeAspect="1"/>
          </p:cNvPicPr>
          <p:nvPr/>
        </p:nvPicPr>
        <p:blipFill>
          <a:blip r:embed="rId2"/>
          <a:stretch>
            <a:fillRect/>
          </a:stretch>
        </p:blipFill>
        <p:spPr>
          <a:xfrm>
            <a:off x="157531" y="1269532"/>
            <a:ext cx="4313985" cy="5426110"/>
          </a:xfrm>
          <a:prstGeom prst="rect">
            <a:avLst/>
          </a:prstGeom>
        </p:spPr>
      </p:pic>
      <p:pic>
        <p:nvPicPr>
          <p:cNvPr id="14" name="Picture 13" descr="A screenshot of a computer program">
            <a:extLst>
              <a:ext uri="{FF2B5EF4-FFF2-40B4-BE49-F238E27FC236}">
                <a16:creationId xmlns:a16="http://schemas.microsoft.com/office/drawing/2014/main" id="{804D2F24-A5B3-69A2-8880-CE45CC9323E0}"/>
              </a:ext>
            </a:extLst>
          </p:cNvPr>
          <p:cNvPicPr>
            <a:picLocks noChangeAspect="1"/>
          </p:cNvPicPr>
          <p:nvPr/>
        </p:nvPicPr>
        <p:blipFill>
          <a:blip r:embed="rId3"/>
          <a:stretch>
            <a:fillRect/>
          </a:stretch>
        </p:blipFill>
        <p:spPr>
          <a:xfrm>
            <a:off x="3565895" y="1457010"/>
            <a:ext cx="3823686" cy="5291879"/>
          </a:xfrm>
          <a:prstGeom prst="rect">
            <a:avLst/>
          </a:prstGeom>
        </p:spPr>
      </p:pic>
      <p:pic>
        <p:nvPicPr>
          <p:cNvPr id="16" name="Picture 15" descr="A screenshot of a computer program">
            <a:extLst>
              <a:ext uri="{FF2B5EF4-FFF2-40B4-BE49-F238E27FC236}">
                <a16:creationId xmlns:a16="http://schemas.microsoft.com/office/drawing/2014/main" id="{D2E62F80-5070-AB30-4893-3EDBE651577A}"/>
              </a:ext>
            </a:extLst>
          </p:cNvPr>
          <p:cNvPicPr>
            <a:picLocks noChangeAspect="1"/>
          </p:cNvPicPr>
          <p:nvPr/>
        </p:nvPicPr>
        <p:blipFill>
          <a:blip r:embed="rId4"/>
          <a:stretch>
            <a:fillRect/>
          </a:stretch>
        </p:blipFill>
        <p:spPr>
          <a:xfrm>
            <a:off x="7292432" y="1311610"/>
            <a:ext cx="3361896" cy="3326004"/>
          </a:xfrm>
          <a:prstGeom prst="rect">
            <a:avLst/>
          </a:prstGeom>
        </p:spPr>
      </p:pic>
      <p:pic>
        <p:nvPicPr>
          <p:cNvPr id="18" name="Picture 17" descr="A screenshot of a computer program">
            <a:extLst>
              <a:ext uri="{FF2B5EF4-FFF2-40B4-BE49-F238E27FC236}">
                <a16:creationId xmlns:a16="http://schemas.microsoft.com/office/drawing/2014/main" id="{9DED9C98-0EF3-A8B6-A9B7-53481F3AF795}"/>
              </a:ext>
            </a:extLst>
          </p:cNvPr>
          <p:cNvPicPr>
            <a:picLocks noChangeAspect="1"/>
          </p:cNvPicPr>
          <p:nvPr/>
        </p:nvPicPr>
        <p:blipFill>
          <a:blip r:embed="rId5"/>
          <a:stretch>
            <a:fillRect/>
          </a:stretch>
        </p:blipFill>
        <p:spPr>
          <a:xfrm>
            <a:off x="7389581" y="2024912"/>
            <a:ext cx="3472296" cy="3429000"/>
          </a:xfrm>
          <a:prstGeom prst="rect">
            <a:avLst/>
          </a:prstGeom>
        </p:spPr>
      </p:pic>
    </p:spTree>
    <p:extLst>
      <p:ext uri="{BB962C8B-B14F-4D97-AF65-F5344CB8AC3E}">
        <p14:creationId xmlns:p14="http://schemas.microsoft.com/office/powerpoint/2010/main" val="2269955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5C4A4-065B-6FF4-ADDB-2E58EFE1C1A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1791DB-177C-49F6-14F7-490F449643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4" name="Google Shape;125;p3">
            <a:extLst>
              <a:ext uri="{FF2B5EF4-FFF2-40B4-BE49-F238E27FC236}">
                <a16:creationId xmlns:a16="http://schemas.microsoft.com/office/drawing/2014/main" id="{F9941F54-AA5E-7FDC-95F9-C93F5A9F487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Testbench Code</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A1A71B8C-6B70-639B-3F6A-8ADCAD5D5E70}"/>
              </a:ext>
            </a:extLst>
          </p:cNvPr>
          <p:cNvSpPr txBox="1"/>
          <p:nvPr/>
        </p:nvSpPr>
        <p:spPr>
          <a:xfrm>
            <a:off x="452284" y="788096"/>
            <a:ext cx="10741580"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 Code:</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9" name="Picture 8" descr="A screenshot of a computer program">
            <a:extLst>
              <a:ext uri="{FF2B5EF4-FFF2-40B4-BE49-F238E27FC236}">
                <a16:creationId xmlns:a16="http://schemas.microsoft.com/office/drawing/2014/main" id="{D7C2FC35-004E-631A-FD2A-0581F3CCC1F8}"/>
              </a:ext>
            </a:extLst>
          </p:cNvPr>
          <p:cNvPicPr>
            <a:picLocks noChangeAspect="1"/>
          </p:cNvPicPr>
          <p:nvPr/>
        </p:nvPicPr>
        <p:blipFill>
          <a:blip r:embed="rId2"/>
          <a:stretch>
            <a:fillRect/>
          </a:stretch>
        </p:blipFill>
        <p:spPr>
          <a:xfrm>
            <a:off x="452284" y="1348991"/>
            <a:ext cx="6304666" cy="4911132"/>
          </a:xfrm>
          <a:prstGeom prst="rect">
            <a:avLst/>
          </a:prstGeom>
        </p:spPr>
      </p:pic>
      <p:pic>
        <p:nvPicPr>
          <p:cNvPr id="11" name="Picture 10" descr="A screenshot of a computer">
            <a:extLst>
              <a:ext uri="{FF2B5EF4-FFF2-40B4-BE49-F238E27FC236}">
                <a16:creationId xmlns:a16="http://schemas.microsoft.com/office/drawing/2014/main" id="{9721F910-0456-2D79-8E79-4E63004CB29D}"/>
              </a:ext>
            </a:extLst>
          </p:cNvPr>
          <p:cNvPicPr>
            <a:picLocks noChangeAspect="1"/>
          </p:cNvPicPr>
          <p:nvPr/>
        </p:nvPicPr>
        <p:blipFill>
          <a:blip r:embed="rId3"/>
          <a:stretch>
            <a:fillRect/>
          </a:stretch>
        </p:blipFill>
        <p:spPr>
          <a:xfrm>
            <a:off x="6756950" y="1348991"/>
            <a:ext cx="4918243" cy="5099442"/>
          </a:xfrm>
          <a:prstGeom prst="rect">
            <a:avLst/>
          </a:prstGeom>
        </p:spPr>
      </p:pic>
    </p:spTree>
    <p:extLst>
      <p:ext uri="{BB962C8B-B14F-4D97-AF65-F5344CB8AC3E}">
        <p14:creationId xmlns:p14="http://schemas.microsoft.com/office/powerpoint/2010/main" val="60953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90559" y="250707"/>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52284" y="871532"/>
            <a:ext cx="8902732"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Result</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descr="A screenshot of a computer">
            <a:extLst>
              <a:ext uri="{FF2B5EF4-FFF2-40B4-BE49-F238E27FC236}">
                <a16:creationId xmlns:a16="http://schemas.microsoft.com/office/drawing/2014/main" id="{C906BB8D-EDEE-EFAB-9503-52092F9CEE69}"/>
              </a:ext>
            </a:extLst>
          </p:cNvPr>
          <p:cNvPicPr>
            <a:picLocks noChangeAspect="1"/>
          </p:cNvPicPr>
          <p:nvPr/>
        </p:nvPicPr>
        <p:blipFill>
          <a:blip r:embed="rId2"/>
          <a:stretch>
            <a:fillRect/>
          </a:stretch>
        </p:blipFill>
        <p:spPr>
          <a:xfrm>
            <a:off x="160774" y="1377112"/>
            <a:ext cx="11776668" cy="4503420"/>
          </a:xfrm>
          <a:prstGeom prst="rect">
            <a:avLst/>
          </a:prstGeom>
        </p:spPr>
      </p:pic>
    </p:spTree>
    <p:extLst>
      <p:ext uri="{BB962C8B-B14F-4D97-AF65-F5344CB8AC3E}">
        <p14:creationId xmlns:p14="http://schemas.microsoft.com/office/powerpoint/2010/main" val="3238600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9426-F439-FB6B-592F-C7D8623D0970}"/>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AAB5CD8D-44E8-B889-EF56-486F25B63547}"/>
              </a:ext>
            </a:extLst>
          </p:cNvPr>
          <p:cNvSpPr>
            <a:spLocks noGrp="1"/>
          </p:cNvSpPr>
          <p:nvPr>
            <p:ph type="subTitle" idx="1"/>
          </p:nvPr>
        </p:nvSpPr>
        <p:spPr>
          <a:xfrm>
            <a:off x="733530" y="964641"/>
            <a:ext cx="11033090" cy="5245239"/>
          </a:xfrm>
        </p:spPr>
        <p:txBody>
          <a:bodyPr>
            <a:normAutofit/>
          </a:body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Controller Area Network (CAN) protocol is a standardized method for communication between devices and microcontrollers.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It's a message-based protocol that uses a broadcast-type bus to allow different parts of a vehicle or machine to communicate with each other.</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CAN is used in many industries, including automotive, industrial machinery, and medical devices.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Here are some basic facts about the CAN protocol: </a:t>
            </a:r>
          </a:p>
          <a:p>
            <a:pPr marL="50800" indent="0" algn="l"/>
            <a:r>
              <a:rPr lang="en-US" sz="1800" dirty="0">
                <a:latin typeface="Times New Roman" panose="02020603050405020304" pitchFamily="18" charset="0"/>
                <a:cs typeface="Times New Roman" panose="02020603050405020304" pitchFamily="18" charset="0"/>
              </a:rPr>
              <a:t>        Speed: CAN </a:t>
            </a:r>
            <a:r>
              <a:rPr lang="en-US" sz="1800" dirty="0" err="1">
                <a:latin typeface="Times New Roman" panose="02020603050405020304" pitchFamily="18" charset="0"/>
                <a:cs typeface="Times New Roman" panose="02020603050405020304" pitchFamily="18" charset="0"/>
              </a:rPr>
              <a:t>can</a:t>
            </a:r>
            <a:r>
              <a:rPr lang="en-US" sz="1800" dirty="0">
                <a:latin typeface="Times New Roman" panose="02020603050405020304" pitchFamily="18" charset="0"/>
                <a:cs typeface="Times New Roman" panose="02020603050405020304" pitchFamily="18" charset="0"/>
              </a:rPr>
              <a:t> facilitate data communication at speeds of up to 1 Mbit/sec.</a:t>
            </a:r>
          </a:p>
          <a:p>
            <a:pPr marL="50800" indent="0" algn="l"/>
            <a:r>
              <a:rPr lang="en-US" sz="1800" dirty="0">
                <a:latin typeface="Times New Roman" panose="02020603050405020304" pitchFamily="18" charset="0"/>
                <a:cs typeface="Times New Roman" panose="02020603050405020304" pitchFamily="18" charset="0"/>
              </a:rPr>
              <a:t>        Error detection: CAN has error detection capabilities, including Error Confinement, to enhance reliability.</a:t>
            </a:r>
          </a:p>
          <a:p>
            <a:pPr marL="50800" indent="0" algn="l"/>
            <a:r>
              <a:rPr lang="en-US" sz="1800" dirty="0">
                <a:latin typeface="Times New Roman" panose="02020603050405020304" pitchFamily="18" charset="0"/>
                <a:cs typeface="Times New Roman" panose="02020603050405020304" pitchFamily="18" charset="0"/>
              </a:rPr>
              <a:t>        Noise immunity: CAN is robustly immune to noise. Flexibility: CAN offers flexible data transmission.</a:t>
            </a:r>
          </a:p>
          <a:p>
            <a:pPr marL="50800" indent="0" algn="l"/>
            <a:r>
              <a:rPr lang="en-US" sz="1400" dirty="0">
                <a:latin typeface="Times New Roman" panose="02020603050405020304" pitchFamily="18" charset="0"/>
                <a:cs typeface="Times New Roman" panose="02020603050405020304" pitchFamily="18" charset="0"/>
              </a:rPr>
              <a:t>Source : https://www.researchgate.net/figure/CAN-frame-format-based-on-Corrigan-2008_fig2_330202309</a:t>
            </a:r>
          </a:p>
          <a:p>
            <a:pPr marL="50800" indent="0" algn="l"/>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3A38F90-E8B8-8FFD-CF5A-B298F3077E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4" name="Google Shape;125;p3">
            <a:extLst>
              <a:ext uri="{FF2B5EF4-FFF2-40B4-BE49-F238E27FC236}">
                <a16:creationId xmlns:a16="http://schemas.microsoft.com/office/drawing/2014/main" id="{0A5349CA-8669-8059-E574-1854F8A6E59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 </a:t>
            </a:r>
            <a:r>
              <a:rPr lang="en-US" sz="2400" b="1" dirty="0">
                <a:latin typeface="Times New Roman" panose="02020603050405020304" pitchFamily="18" charset="0"/>
                <a:cs typeface="Times New Roman" panose="02020603050405020304" pitchFamily="18" charset="0"/>
                <a:sym typeface="Montserrat"/>
              </a:rPr>
              <a:t>CAN Protocol  </a:t>
            </a:r>
            <a:endParaRPr dirty="0">
              <a:latin typeface="Times New Roman" panose="02020603050405020304" pitchFamily="18" charset="0"/>
              <a:cs typeface="Times New Roman" panose="02020603050405020304" pitchFamily="18" charset="0"/>
            </a:endParaRPr>
          </a:p>
        </p:txBody>
      </p:sp>
      <p:pic>
        <p:nvPicPr>
          <p:cNvPr id="5" name="Picture 4" descr="A diagram of data processing">
            <a:extLst>
              <a:ext uri="{FF2B5EF4-FFF2-40B4-BE49-F238E27FC236}">
                <a16:creationId xmlns:a16="http://schemas.microsoft.com/office/drawing/2014/main" id="{A1CB7557-43BC-F6C7-A56F-AC35E51A8A7D}"/>
              </a:ext>
            </a:extLst>
          </p:cNvPr>
          <p:cNvPicPr>
            <a:picLocks noChangeAspect="1"/>
          </p:cNvPicPr>
          <p:nvPr/>
        </p:nvPicPr>
        <p:blipFill>
          <a:blip r:embed="rId2"/>
          <a:stretch>
            <a:fillRect/>
          </a:stretch>
        </p:blipFill>
        <p:spPr>
          <a:xfrm>
            <a:off x="1904163" y="4713316"/>
            <a:ext cx="7620000" cy="1988935"/>
          </a:xfrm>
          <a:prstGeom prst="rect">
            <a:avLst/>
          </a:prstGeom>
        </p:spPr>
      </p:pic>
    </p:spTree>
    <p:extLst>
      <p:ext uri="{BB962C8B-B14F-4D97-AF65-F5344CB8AC3E}">
        <p14:creationId xmlns:p14="http://schemas.microsoft.com/office/powerpoint/2010/main" val="47071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Codes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10359742"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Code: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9" name="Picture 8" descr="A screenshot of a computer">
            <a:extLst>
              <a:ext uri="{FF2B5EF4-FFF2-40B4-BE49-F238E27FC236}">
                <a16:creationId xmlns:a16="http://schemas.microsoft.com/office/drawing/2014/main" id="{12545811-0C82-981B-FD7A-6DBAAE68913F}"/>
              </a:ext>
            </a:extLst>
          </p:cNvPr>
          <p:cNvPicPr>
            <a:picLocks noChangeAspect="1"/>
          </p:cNvPicPr>
          <p:nvPr/>
        </p:nvPicPr>
        <p:blipFill>
          <a:blip r:embed="rId2"/>
          <a:stretch>
            <a:fillRect/>
          </a:stretch>
        </p:blipFill>
        <p:spPr>
          <a:xfrm>
            <a:off x="209513" y="1095270"/>
            <a:ext cx="3900263" cy="5490551"/>
          </a:xfrm>
          <a:prstGeom prst="rect">
            <a:avLst/>
          </a:prstGeom>
        </p:spPr>
      </p:pic>
      <p:pic>
        <p:nvPicPr>
          <p:cNvPr id="11" name="Picture 10" descr="A screenshot of a computer program">
            <a:extLst>
              <a:ext uri="{FF2B5EF4-FFF2-40B4-BE49-F238E27FC236}">
                <a16:creationId xmlns:a16="http://schemas.microsoft.com/office/drawing/2014/main" id="{8C1378C3-C3BD-5940-3480-185EA62EDA7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439034" y="1215851"/>
            <a:ext cx="4386241" cy="5369970"/>
          </a:xfrm>
          <a:prstGeom prst="rect">
            <a:avLst/>
          </a:prstGeom>
        </p:spPr>
      </p:pic>
      <p:pic>
        <p:nvPicPr>
          <p:cNvPr id="13" name="Picture 12" descr="A screenshot of a computer program">
            <a:extLst>
              <a:ext uri="{FF2B5EF4-FFF2-40B4-BE49-F238E27FC236}">
                <a16:creationId xmlns:a16="http://schemas.microsoft.com/office/drawing/2014/main" id="{DB44D8BB-5E6A-F9D6-AF75-8733F59A4B3C}"/>
              </a:ext>
            </a:extLst>
          </p:cNvPr>
          <p:cNvPicPr>
            <a:picLocks noChangeAspect="1"/>
          </p:cNvPicPr>
          <p:nvPr/>
        </p:nvPicPr>
        <p:blipFill>
          <a:blip r:embed="rId4"/>
          <a:stretch>
            <a:fillRect/>
          </a:stretch>
        </p:blipFill>
        <p:spPr>
          <a:xfrm>
            <a:off x="6455006" y="1122239"/>
            <a:ext cx="3900264" cy="5735761"/>
          </a:xfrm>
          <a:prstGeom prst="rect">
            <a:avLst/>
          </a:prstGeom>
        </p:spPr>
      </p:pic>
      <p:pic>
        <p:nvPicPr>
          <p:cNvPr id="17" name="Picture 16" descr="A screenshot of a computer program">
            <a:extLst>
              <a:ext uri="{FF2B5EF4-FFF2-40B4-BE49-F238E27FC236}">
                <a16:creationId xmlns:a16="http://schemas.microsoft.com/office/drawing/2014/main" id="{3CDB2C2F-11F0-F02D-5B6B-336263F5A9CD}"/>
              </a:ext>
            </a:extLst>
          </p:cNvPr>
          <p:cNvPicPr>
            <a:picLocks noChangeAspect="1"/>
          </p:cNvPicPr>
          <p:nvPr/>
        </p:nvPicPr>
        <p:blipFill>
          <a:blip r:embed="rId5"/>
          <a:stretch>
            <a:fillRect/>
          </a:stretch>
        </p:blipFill>
        <p:spPr>
          <a:xfrm>
            <a:off x="8597082" y="1158073"/>
            <a:ext cx="3501134" cy="5735761"/>
          </a:xfrm>
          <a:prstGeom prst="rect">
            <a:avLst/>
          </a:prstGeom>
        </p:spPr>
      </p:pic>
    </p:spTree>
    <p:extLst>
      <p:ext uri="{BB962C8B-B14F-4D97-AF65-F5344CB8AC3E}">
        <p14:creationId xmlns:p14="http://schemas.microsoft.com/office/powerpoint/2010/main" val="1995428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905784" y="1270748"/>
            <a:ext cx="10609940" cy="941509"/>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  </a:t>
              </a:r>
              <a:r>
                <a:rPr lang="en-US" b="0" i="0" u="none" strike="noStrike" cap="none" dirty="0">
                  <a:solidFill>
                    <a:schemeClr val="lt1"/>
                  </a:solidFill>
                  <a:latin typeface="Verdana"/>
                  <a:ea typeface="Verdana"/>
                  <a:cs typeface="Verdana"/>
                  <a:sym typeface="Verdana"/>
                </a:rPr>
                <a:t>ECE</a:t>
              </a:r>
              <a:r>
                <a:rPr lang="en-US" sz="1800" b="0" i="0" u="none" strike="noStrike" cap="none" dirty="0">
                  <a:solidFill>
                    <a:schemeClr val="lt1"/>
                  </a:solidFill>
                  <a:latin typeface="Verdana"/>
                  <a:ea typeface="Verdana"/>
                  <a:cs typeface="Verdana"/>
                  <a:sym typeface="Verdana"/>
                </a:rPr>
                <a:t> </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BU21EECE0100308</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Sunkara Venkatesh</a:t>
              </a:r>
              <a:endParaRPr sz="900" b="0" i="0" u="none" strike="noStrike" cap="none" dirty="0">
                <a:solidFill>
                  <a:srgbClr val="000000"/>
                </a:solidFill>
                <a:latin typeface="Arial"/>
                <a:ea typeface="Arial"/>
                <a:cs typeface="Arial"/>
                <a:sym typeface="Arial"/>
              </a:endParaRP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916858" y="2950494"/>
            <a:ext cx="10609940" cy="941509"/>
            <a:chOff x="905784" y="1270748"/>
            <a:chExt cx="10609940" cy="941509"/>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ECE </a:t>
              </a:r>
              <a:endParaRPr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BU21EECE0100208</a:t>
              </a:r>
              <a:endParaRPr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err="1">
                  <a:solidFill>
                    <a:schemeClr val="lt1"/>
                  </a:solidFill>
                  <a:latin typeface="Verdana"/>
                  <a:ea typeface="Verdana"/>
                  <a:sym typeface="Verdana"/>
                </a:rPr>
                <a:t>Poluru</a:t>
              </a:r>
              <a:r>
                <a:rPr lang="en-US" sz="1800" dirty="0">
                  <a:solidFill>
                    <a:schemeClr val="lt1"/>
                  </a:solidFill>
                  <a:latin typeface="Verdana"/>
                  <a:ea typeface="Verdana"/>
                  <a:sym typeface="Verdana"/>
                </a:rPr>
                <a:t> Sai </a:t>
              </a:r>
              <a:r>
                <a:rPr lang="en-US" sz="1800" dirty="0" err="1">
                  <a:solidFill>
                    <a:schemeClr val="lt1"/>
                  </a:solidFill>
                  <a:latin typeface="Verdana"/>
                  <a:ea typeface="Verdana"/>
                  <a:sym typeface="Verdana"/>
                </a:rPr>
                <a:t>Chaithanya</a:t>
              </a:r>
              <a:endParaRPr sz="900" b="0" i="0" u="none" strike="noStrike" cap="none" dirty="0">
                <a:solidFill>
                  <a:srgbClr val="000000"/>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05784" y="4390986"/>
            <a:ext cx="10621014" cy="1043358"/>
            <a:chOff x="894710" y="1270748"/>
            <a:chExt cx="10621014" cy="941509"/>
          </a:xfrm>
        </p:grpSpPr>
        <p:sp>
          <p:nvSpPr>
            <p:cNvPr id="23" name="Google Shape;120;p76">
              <a:extLst>
                <a:ext uri="{FF2B5EF4-FFF2-40B4-BE49-F238E27FC236}">
                  <a16:creationId xmlns:a16="http://schemas.microsoft.com/office/drawing/2014/main" id="{71E47BAB-A39F-C1CD-E15C-652105F1F1DE}"/>
                </a:ext>
              </a:extLst>
            </p:cNvPr>
            <p:cNvSpPr/>
            <p:nvPr/>
          </p:nvSpPr>
          <p:spPr>
            <a:xfrm>
              <a:off x="894710"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dirty="0">
                  <a:solidFill>
                    <a:schemeClr val="lt1"/>
                  </a:solidFill>
                  <a:latin typeface="Verdana"/>
                  <a:ea typeface="Verdana"/>
                  <a:sym typeface="Verdana"/>
                </a:rPr>
                <a:t>Photo</a:t>
              </a:r>
              <a:endParaRPr sz="240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ECE </a:t>
              </a:r>
              <a:endParaRPr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BU21EECE0100529</a:t>
              </a:r>
              <a:endParaRPr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err="1">
                  <a:solidFill>
                    <a:schemeClr val="lt1"/>
                  </a:solidFill>
                  <a:latin typeface="Verdana"/>
                  <a:ea typeface="Verdana"/>
                  <a:sym typeface="Verdana"/>
                </a:rPr>
                <a:t>Gurram</a:t>
              </a:r>
              <a:r>
                <a:rPr lang="en-US" dirty="0">
                  <a:solidFill>
                    <a:schemeClr val="lt1"/>
                  </a:solidFill>
                  <a:latin typeface="Verdana"/>
                  <a:ea typeface="Verdana"/>
                  <a:sym typeface="Verdana"/>
                </a:rPr>
                <a:t> </a:t>
              </a:r>
              <a:r>
                <a:rPr lang="en-US" dirty="0" err="1">
                  <a:solidFill>
                    <a:schemeClr val="lt1"/>
                  </a:solidFill>
                  <a:latin typeface="Verdana"/>
                  <a:ea typeface="Verdana"/>
                  <a:sym typeface="Verdana"/>
                </a:rPr>
                <a:t>Chethan</a:t>
              </a:r>
              <a:r>
                <a:rPr lang="en-US" dirty="0">
                  <a:solidFill>
                    <a:schemeClr val="lt1"/>
                  </a:solidFill>
                  <a:latin typeface="Verdana"/>
                  <a:ea typeface="Verdana"/>
                  <a:sym typeface="Verdana"/>
                </a:rPr>
                <a:t> Sree Royal</a:t>
              </a:r>
              <a:endParaRPr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E4ADE678-16CC-EFB9-72AB-8C59033D92F3}"/>
              </a:ext>
            </a:extLst>
          </p:cNvPr>
          <p:cNvPicPr>
            <a:picLocks noChangeAspect="1"/>
          </p:cNvPicPr>
          <p:nvPr/>
        </p:nvPicPr>
        <p:blipFill>
          <a:blip r:embed="rId5"/>
          <a:stretch>
            <a:fillRect/>
          </a:stretch>
        </p:blipFill>
        <p:spPr>
          <a:xfrm>
            <a:off x="850005" y="1226419"/>
            <a:ext cx="1413164" cy="1140284"/>
          </a:xfrm>
          <a:prstGeom prst="rect">
            <a:avLst/>
          </a:prstGeom>
        </p:spPr>
      </p:pic>
      <p:pic>
        <p:nvPicPr>
          <p:cNvPr id="27" name="Picture 26">
            <a:extLst>
              <a:ext uri="{FF2B5EF4-FFF2-40B4-BE49-F238E27FC236}">
                <a16:creationId xmlns:a16="http://schemas.microsoft.com/office/drawing/2014/main" id="{BC05CDCD-B447-8A43-AD05-B865929F0B69}"/>
              </a:ext>
            </a:extLst>
          </p:cNvPr>
          <p:cNvPicPr>
            <a:picLocks noChangeAspect="1"/>
          </p:cNvPicPr>
          <p:nvPr/>
        </p:nvPicPr>
        <p:blipFill>
          <a:blip r:embed="rId6"/>
          <a:stretch>
            <a:fillRect/>
          </a:stretch>
        </p:blipFill>
        <p:spPr>
          <a:xfrm>
            <a:off x="836044" y="2857419"/>
            <a:ext cx="1386995" cy="1213361"/>
          </a:xfrm>
          <a:prstGeom prst="rect">
            <a:avLst/>
          </a:prstGeom>
        </p:spPr>
      </p:pic>
      <p:pic>
        <p:nvPicPr>
          <p:cNvPr id="29" name="Picture 28">
            <a:extLst>
              <a:ext uri="{FF2B5EF4-FFF2-40B4-BE49-F238E27FC236}">
                <a16:creationId xmlns:a16="http://schemas.microsoft.com/office/drawing/2014/main" id="{04A43872-10F8-0D17-F716-A1520EA123B3}"/>
              </a:ext>
            </a:extLst>
          </p:cNvPr>
          <p:cNvPicPr>
            <a:picLocks noChangeAspect="1"/>
          </p:cNvPicPr>
          <p:nvPr/>
        </p:nvPicPr>
        <p:blipFill>
          <a:blip r:embed="rId7"/>
          <a:stretch>
            <a:fillRect/>
          </a:stretch>
        </p:blipFill>
        <p:spPr>
          <a:xfrm>
            <a:off x="837006" y="4374577"/>
            <a:ext cx="1541537" cy="136120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C2E0-F112-E5EC-CA39-11A9955A29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30E497-D05B-AD6F-8EAE-CBA2E8306E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4" name="Google Shape;125;p3">
            <a:extLst>
              <a:ext uri="{FF2B5EF4-FFF2-40B4-BE49-F238E27FC236}">
                <a16:creationId xmlns:a16="http://schemas.microsoft.com/office/drawing/2014/main" id="{BC6327CD-FED2-A04C-A01B-7788C8B6A808}"/>
              </a:ext>
            </a:extLst>
          </p:cNvPr>
          <p:cNvSpPr txBox="1"/>
          <p:nvPr/>
        </p:nvSpPr>
        <p:spPr>
          <a:xfrm>
            <a:off x="956188"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Testbench Codes</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F70D899-B228-750B-1FC3-6C089F6EB6EC}"/>
              </a:ext>
            </a:extLst>
          </p:cNvPr>
          <p:cNvSpPr txBox="1"/>
          <p:nvPr/>
        </p:nvSpPr>
        <p:spPr>
          <a:xfrm>
            <a:off x="452284" y="788096"/>
            <a:ext cx="10359742"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Code:</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pic>
        <p:nvPicPr>
          <p:cNvPr id="6" name="Picture 5" descr="A screenshot of a computer program">
            <a:extLst>
              <a:ext uri="{FF2B5EF4-FFF2-40B4-BE49-F238E27FC236}">
                <a16:creationId xmlns:a16="http://schemas.microsoft.com/office/drawing/2014/main" id="{AD38671E-0BA1-7656-478E-0B636DE165FA}"/>
              </a:ext>
            </a:extLst>
          </p:cNvPr>
          <p:cNvPicPr>
            <a:picLocks noChangeAspect="1"/>
          </p:cNvPicPr>
          <p:nvPr/>
        </p:nvPicPr>
        <p:blipFill>
          <a:blip r:embed="rId2"/>
          <a:stretch>
            <a:fillRect/>
          </a:stretch>
        </p:blipFill>
        <p:spPr>
          <a:xfrm>
            <a:off x="1225477" y="1060274"/>
            <a:ext cx="5902576" cy="5735762"/>
          </a:xfrm>
          <a:prstGeom prst="rect">
            <a:avLst/>
          </a:prstGeom>
        </p:spPr>
      </p:pic>
      <p:pic>
        <p:nvPicPr>
          <p:cNvPr id="8" name="Picture 7" descr="A screenshot of a computer program">
            <a:extLst>
              <a:ext uri="{FF2B5EF4-FFF2-40B4-BE49-F238E27FC236}">
                <a16:creationId xmlns:a16="http://schemas.microsoft.com/office/drawing/2014/main" id="{DE89A4FC-B2D6-F6F9-2912-1BD1839A6916}"/>
              </a:ext>
            </a:extLst>
          </p:cNvPr>
          <p:cNvPicPr>
            <a:picLocks noChangeAspect="1"/>
          </p:cNvPicPr>
          <p:nvPr/>
        </p:nvPicPr>
        <p:blipFill>
          <a:blip r:embed="rId3"/>
          <a:stretch>
            <a:fillRect/>
          </a:stretch>
        </p:blipFill>
        <p:spPr>
          <a:xfrm>
            <a:off x="7003700" y="1060273"/>
            <a:ext cx="4736016" cy="5817931"/>
          </a:xfrm>
          <a:prstGeom prst="rect">
            <a:avLst/>
          </a:prstGeom>
        </p:spPr>
      </p:pic>
    </p:spTree>
    <p:extLst>
      <p:ext uri="{BB962C8B-B14F-4D97-AF65-F5344CB8AC3E}">
        <p14:creationId xmlns:p14="http://schemas.microsoft.com/office/powerpoint/2010/main" val="265237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CD476-BFE5-B046-D10A-57CAD14662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89BB16-129E-16F2-5FCD-5EABAEA78E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4" name="Google Shape;125;p3">
            <a:extLst>
              <a:ext uri="{FF2B5EF4-FFF2-40B4-BE49-F238E27FC236}">
                <a16:creationId xmlns:a16="http://schemas.microsoft.com/office/drawing/2014/main" id="{74C68198-1E06-D328-495B-F1412F1CE24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a:t>
            </a:r>
            <a:r>
              <a:rPr lang="en-US" sz="2400" b="1" dirty="0">
                <a:latin typeface="Montserrat"/>
                <a:ea typeface="Montserrat"/>
                <a:cs typeface="Montserrat"/>
                <a:sym typeface="Montserrat"/>
              </a:rPr>
              <a:t>)</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7F9795C0-1E4B-60C6-5365-A7E9EF9692FC}"/>
              </a:ext>
            </a:extLst>
          </p:cNvPr>
          <p:cNvSpPr txBox="1"/>
          <p:nvPr/>
        </p:nvSpPr>
        <p:spPr>
          <a:xfrm>
            <a:off x="452284" y="871532"/>
            <a:ext cx="10872208"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Results: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8" name="Picture 7" descr="A screenshot of a computer">
            <a:extLst>
              <a:ext uri="{FF2B5EF4-FFF2-40B4-BE49-F238E27FC236}">
                <a16:creationId xmlns:a16="http://schemas.microsoft.com/office/drawing/2014/main" id="{E658B886-1E7F-D622-79A8-F6673ADA1C6B}"/>
              </a:ext>
            </a:extLst>
          </p:cNvPr>
          <p:cNvPicPr>
            <a:picLocks noChangeAspect="1"/>
          </p:cNvPicPr>
          <p:nvPr/>
        </p:nvPicPr>
        <p:blipFill>
          <a:blip r:embed="rId2"/>
          <a:stretch>
            <a:fillRect/>
          </a:stretch>
        </p:blipFill>
        <p:spPr>
          <a:xfrm>
            <a:off x="311499" y="1965960"/>
            <a:ext cx="11595798" cy="2926080"/>
          </a:xfrm>
          <a:prstGeom prst="rect">
            <a:avLst/>
          </a:prstGeom>
        </p:spPr>
      </p:pic>
    </p:spTree>
    <p:extLst>
      <p:ext uri="{BB962C8B-B14F-4D97-AF65-F5344CB8AC3E}">
        <p14:creationId xmlns:p14="http://schemas.microsoft.com/office/powerpoint/2010/main" val="3468988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D3AF-3BCF-A003-2D58-7D2759CD0043}"/>
              </a:ext>
            </a:extLst>
          </p:cNvPr>
          <p:cNvSpPr>
            <a:spLocks noGrp="1"/>
          </p:cNvSpPr>
          <p:nvPr>
            <p:ph type="ctrTitle"/>
          </p:nvPr>
        </p:nvSpPr>
        <p:spPr>
          <a:xfrm>
            <a:off x="1524000" y="432619"/>
            <a:ext cx="9144000" cy="639097"/>
          </a:xfrm>
        </p:spPr>
        <p:txBody>
          <a:bodyPr>
            <a:normAutofit/>
          </a:bodyPr>
          <a:lstStyle/>
          <a:p>
            <a:r>
              <a:rPr lang="en-US" sz="2800" dirty="0">
                <a:latin typeface="Times New Roman" panose="02020603050405020304" pitchFamily="18" charset="0"/>
                <a:cs typeface="Times New Roman" panose="02020603050405020304" pitchFamily="18" charset="0"/>
              </a:rPr>
              <a:t>Comparison of I2C ,SPI, CAN</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1D7059-9E0F-5147-0FB3-8EFC9CAF7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graphicFrame>
        <p:nvGraphicFramePr>
          <p:cNvPr id="5" name="Table 4">
            <a:extLst>
              <a:ext uri="{FF2B5EF4-FFF2-40B4-BE49-F238E27FC236}">
                <a16:creationId xmlns:a16="http://schemas.microsoft.com/office/drawing/2014/main" id="{93C55FFB-0A93-42D3-CD71-9ECA044DBB54}"/>
              </a:ext>
            </a:extLst>
          </p:cNvPr>
          <p:cNvGraphicFramePr>
            <a:graphicFrameLocks noGrp="1"/>
          </p:cNvGraphicFramePr>
          <p:nvPr>
            <p:extLst>
              <p:ext uri="{D42A27DB-BD31-4B8C-83A1-F6EECF244321}">
                <p14:modId xmlns:p14="http://schemas.microsoft.com/office/powerpoint/2010/main" val="2062400729"/>
              </p:ext>
            </p:extLst>
          </p:nvPr>
        </p:nvGraphicFramePr>
        <p:xfrm>
          <a:off x="324465" y="1267994"/>
          <a:ext cx="11543070" cy="5048807"/>
        </p:xfrm>
        <a:graphic>
          <a:graphicData uri="http://schemas.openxmlformats.org/drawingml/2006/table">
            <a:tbl>
              <a:tblPr firstRow="1" bandRow="1">
                <a:tableStyleId>{487C13AC-C4EB-4B75-A16E-F28B5C2F6171}</a:tableStyleId>
              </a:tblPr>
              <a:tblGrid>
                <a:gridCol w="599983">
                  <a:extLst>
                    <a:ext uri="{9D8B030D-6E8A-4147-A177-3AD203B41FA5}">
                      <a16:colId xmlns:a16="http://schemas.microsoft.com/office/drawing/2014/main" val="3946142225"/>
                    </a:ext>
                  </a:extLst>
                </a:gridCol>
                <a:gridCol w="2271578">
                  <a:extLst>
                    <a:ext uri="{9D8B030D-6E8A-4147-A177-3AD203B41FA5}">
                      <a16:colId xmlns:a16="http://schemas.microsoft.com/office/drawing/2014/main" val="4201686527"/>
                    </a:ext>
                  </a:extLst>
                </a:gridCol>
                <a:gridCol w="3094892">
                  <a:extLst>
                    <a:ext uri="{9D8B030D-6E8A-4147-A177-3AD203B41FA5}">
                      <a16:colId xmlns:a16="http://schemas.microsoft.com/office/drawing/2014/main" val="619896356"/>
                    </a:ext>
                  </a:extLst>
                </a:gridCol>
                <a:gridCol w="3000568">
                  <a:extLst>
                    <a:ext uri="{9D8B030D-6E8A-4147-A177-3AD203B41FA5}">
                      <a16:colId xmlns:a16="http://schemas.microsoft.com/office/drawing/2014/main" val="2116648135"/>
                    </a:ext>
                  </a:extLst>
                </a:gridCol>
                <a:gridCol w="2576049">
                  <a:extLst>
                    <a:ext uri="{9D8B030D-6E8A-4147-A177-3AD203B41FA5}">
                      <a16:colId xmlns:a16="http://schemas.microsoft.com/office/drawing/2014/main" val="2576513010"/>
                    </a:ext>
                  </a:extLst>
                </a:gridCol>
              </a:tblGrid>
              <a:tr h="520028">
                <a:tc>
                  <a:txBody>
                    <a:bodyPr/>
                    <a:lstStyle/>
                    <a:p>
                      <a:r>
                        <a:rPr lang="en-US" sz="1400" err="1">
                          <a:latin typeface="Times New Roman" panose="02020603050405020304" pitchFamily="18" charset="0"/>
                          <a:cs typeface="Times New Roman" panose="02020603050405020304" pitchFamily="18" charset="0"/>
                        </a:rPr>
                        <a:t>S</a:t>
                      </a:r>
                      <a:r>
                        <a:rPr lang="en-US" sz="1400">
                          <a:latin typeface="Times New Roman" panose="02020603050405020304" pitchFamily="18" charset="0"/>
                          <a:cs typeface="Times New Roman" panose="02020603050405020304" pitchFamily="18" charset="0"/>
                        </a:rPr>
                        <a:t>. No</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Comparison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I2C</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SPI</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CAN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723817838"/>
                  </a:ext>
                </a:extLst>
              </a:tr>
              <a:tr h="968222">
                <a:tc>
                  <a:txBody>
                    <a:bodyPr/>
                    <a:lstStyle/>
                    <a:p>
                      <a:r>
                        <a:rPr lang="en-US" sz="1400" dirty="0">
                          <a:latin typeface="Times New Roman" panose="02020603050405020304" pitchFamily="18" charset="0"/>
                          <a:cs typeface="Times New Roman" panose="02020603050405020304" pitchFamily="18" charset="0"/>
                        </a:rPr>
                        <a:t>1.</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IN" sz="1400" dirty="0">
                          <a:latin typeface="Times New Roman" panose="02020603050405020304" pitchFamily="18" charset="0"/>
                          <a:cs typeface="Times New Roman" panose="02020603050405020304" pitchFamily="18" charset="0"/>
                        </a:rPr>
                        <a:t>Communication Method</a:t>
                      </a: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Uses a two-wire interface (SDA for data, SCL for clock) for communication.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Utilizes a four-wire interface (MISO, MOSI, SCK, and SS) for full-duplex communication.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Uses a differential signaling method over a twisted pair cable, allowing for robust communication.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872153848"/>
                  </a:ext>
                </a:extLst>
              </a:tr>
              <a:tr h="1186852">
                <a:tc>
                  <a:txBody>
                    <a:bodyPr/>
                    <a:lstStyle/>
                    <a:p>
                      <a:r>
                        <a:rPr lang="en-US" sz="1400" dirty="0">
                          <a:latin typeface="Times New Roman" panose="02020603050405020304" pitchFamily="18" charset="0"/>
                          <a:cs typeface="Times New Roman" panose="02020603050405020304" pitchFamily="18" charset="0"/>
                        </a:rPr>
                        <a:t>2.</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IN" sz="1400" dirty="0">
                          <a:latin typeface="Times New Roman" panose="02020603050405020304" pitchFamily="18" charset="0"/>
                          <a:cs typeface="Times New Roman" panose="02020603050405020304" pitchFamily="18" charset="0"/>
                        </a:rPr>
                        <a:t>Master/Slave Configuration</a:t>
                      </a: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Supports multiple masters and multiple slaves, with addressable slaves.</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Typically operates in a master/slave mode, where one master can control multiple slaves.</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No strict master/slave arrangement; all nodes can transmit and receive messages, supporting multi-master configuration.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945093953"/>
                  </a:ext>
                </a:extLst>
              </a:tr>
              <a:tr h="968222">
                <a:tc>
                  <a:txBody>
                    <a:bodyPr/>
                    <a:lstStyle/>
                    <a:p>
                      <a:r>
                        <a:rPr lang="en-US" sz="1400" dirty="0">
                          <a:latin typeface="Times New Roman" panose="02020603050405020304" pitchFamily="18" charset="0"/>
                          <a:cs typeface="Times New Roman" panose="02020603050405020304" pitchFamily="18" charset="0"/>
                        </a:rPr>
                        <a:t>3.</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IN" sz="1400" b="0" dirty="0">
                          <a:latin typeface="Times New Roman" panose="02020603050405020304" pitchFamily="18" charset="0"/>
                          <a:cs typeface="Times New Roman" panose="02020603050405020304" pitchFamily="18" charset="0"/>
                        </a:rPr>
                        <a:t>Speed</a:t>
                      </a:r>
                    </a:p>
                  </a:txBody>
                  <a:tcPr>
                    <a:solidFill>
                      <a:schemeClr val="bg1"/>
                    </a:solidFill>
                  </a:tcPr>
                </a:tc>
                <a:tc>
                  <a:txBody>
                    <a:bodyPr/>
                    <a:lstStyle/>
                    <a:p>
                      <a:r>
                        <a:rPr lang="en-IN" sz="1400" dirty="0">
                          <a:latin typeface="Times New Roman" panose="02020603050405020304" pitchFamily="18" charset="0"/>
                          <a:cs typeface="Times New Roman" panose="02020603050405020304" pitchFamily="18" charset="0"/>
                        </a:rPr>
                        <a:t>400 kHz – standard mode</a:t>
                      </a:r>
                    </a:p>
                    <a:p>
                      <a:r>
                        <a:rPr lang="en-IN" sz="1400" dirty="0">
                          <a:latin typeface="Times New Roman" panose="02020603050405020304" pitchFamily="18" charset="0"/>
                          <a:cs typeface="Times New Roman" panose="02020603050405020304" pitchFamily="18" charset="0"/>
                        </a:rPr>
                        <a:t>1 MHz    - fast mode</a:t>
                      </a: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Generally, supports higher speeds than I2C, often exceeding 10 MHz, depending on the devices involved.</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Operates at various speeds, commonly up to 1 Mbps, with options for lower speeds in certain applications.</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684534540"/>
                  </a:ext>
                </a:extLst>
              </a:tr>
              <a:tr h="1405483">
                <a:tc>
                  <a:txBody>
                    <a:bodyPr/>
                    <a:lstStyle/>
                    <a:p>
                      <a:r>
                        <a:rPr lang="en-US" sz="1400" dirty="0">
                          <a:latin typeface="Times New Roman" panose="02020603050405020304" pitchFamily="18" charset="0"/>
                          <a:cs typeface="Times New Roman" panose="02020603050405020304" pitchFamily="18" charset="0"/>
                        </a:rPr>
                        <a:t>4.</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IN" sz="1400" dirty="0">
                          <a:latin typeface="Times New Roman" panose="02020603050405020304" pitchFamily="18" charset="0"/>
                          <a:cs typeface="Times New Roman" panose="02020603050405020304" pitchFamily="18" charset="0"/>
                        </a:rPr>
                        <a:t>Data Integrity</a:t>
                      </a: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Uses ACK/NACK bits for acknowledgment, which helps ensure data integrity during transmission.</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Does not have built-in acknowledgment; relies on application-level protocols for error checking.</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1400" dirty="0">
                          <a:latin typeface="Times New Roman" panose="02020603050405020304" pitchFamily="18" charset="0"/>
                          <a:cs typeface="Times New Roman" panose="02020603050405020304" pitchFamily="18" charset="0"/>
                        </a:rPr>
                        <a:t>Incorporates built-in error detection and handling mechanisms, including CRC checks, to ensure reliable communication in noisy environments.</a:t>
                      </a:r>
                      <a:endParaRPr lang="en-IN" sz="1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285247160"/>
                  </a:ext>
                </a:extLst>
              </a:tr>
            </a:tbl>
          </a:graphicData>
        </a:graphic>
      </p:graphicFrame>
    </p:spTree>
    <p:extLst>
      <p:ext uri="{BB962C8B-B14F-4D97-AF65-F5344CB8AC3E}">
        <p14:creationId xmlns:p14="http://schemas.microsoft.com/office/powerpoint/2010/main" val="47050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838200" y="118196"/>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Contribution</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22138" y="959881"/>
            <a:ext cx="504416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Team Progress and Movement</a:t>
            </a:r>
          </a:p>
          <a:p>
            <a:pPr marL="0" marR="0" lvl="0" indent="0" rtl="0">
              <a:lnSpc>
                <a:spcPct val="100000"/>
              </a:lnSpc>
              <a:spcBef>
                <a:spcPts val="0"/>
              </a:spcBef>
              <a:spcAft>
                <a:spcPts val="0"/>
              </a:spcAft>
              <a:buNone/>
            </a:pPr>
            <a:endParaRPr lang="en-IN" sz="1800" b="1"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ea typeface="Verdana" panose="020B0604030504040204" pitchFamily="34" charset="0"/>
                <a:cs typeface="Times New Roman" panose="02020603050405020304" pitchFamily="18" charset="0"/>
              </a:rPr>
              <a:t>Initial Progress</a:t>
            </a:r>
            <a:r>
              <a:rPr lang="en-US" sz="1800" dirty="0">
                <a:latin typeface="Times New Roman" panose="02020603050405020304" pitchFamily="18" charset="0"/>
                <a:ea typeface="Verdana" panose="020B0604030504040204" pitchFamily="34" charset="0"/>
                <a:cs typeface="Times New Roman" panose="02020603050405020304" pitchFamily="18" charset="0"/>
              </a:rPr>
              <a:t>: Researched the CAN, I2C and SPI protocols gathered specifications, and developed the initial Verilog design.</a:t>
            </a:r>
          </a:p>
          <a:p>
            <a:pPr marL="285750" marR="0" lvl="0" indent="-285750" rtl="0">
              <a:lnSpc>
                <a:spcPct val="100000"/>
              </a:lnSpc>
              <a:spcBef>
                <a:spcPts val="0"/>
              </a:spcBef>
              <a:spcAft>
                <a:spcPts val="0"/>
              </a:spcAft>
              <a:buFont typeface="Arial" panose="020B0604020202020204" pitchFamily="34" charset="0"/>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ea typeface="Verdana" panose="020B0604030504040204" pitchFamily="34" charset="0"/>
                <a:cs typeface="Times New Roman" panose="02020603050405020304" pitchFamily="18" charset="0"/>
              </a:rPr>
              <a:t>Mid-Progress</a:t>
            </a:r>
            <a:r>
              <a:rPr lang="en-US" sz="1800" dirty="0">
                <a:latin typeface="Times New Roman" panose="02020603050405020304" pitchFamily="18" charset="0"/>
                <a:ea typeface="Verdana" panose="020B0604030504040204" pitchFamily="34" charset="0"/>
                <a:cs typeface="Times New Roman" panose="02020603050405020304" pitchFamily="18" charset="0"/>
              </a:rPr>
              <a:t>: Completed the first set of simulations for the protocols, refining the code to ensure error detection works as expected. Integrated feedback from guide the team for improvements.</a:t>
            </a:r>
          </a:p>
          <a:p>
            <a:pPr marL="285750" marR="0" lvl="0" indent="-285750" rtl="0">
              <a:lnSpc>
                <a:spcPct val="100000"/>
              </a:lnSpc>
              <a:spcBef>
                <a:spcPts val="0"/>
              </a:spcBef>
              <a:spcAft>
                <a:spcPts val="0"/>
              </a:spcAft>
              <a:buFont typeface="Arial" panose="020B0604020202020204" pitchFamily="34" charset="0"/>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ea typeface="Verdana" panose="020B0604030504040204" pitchFamily="34" charset="0"/>
                <a:cs typeface="Times New Roman" panose="02020603050405020304" pitchFamily="18" charset="0"/>
              </a:rPr>
              <a:t>Final Progress</a:t>
            </a:r>
            <a:r>
              <a:rPr lang="en-US" sz="1800" dirty="0">
                <a:latin typeface="Times New Roman" panose="02020603050405020304" pitchFamily="18" charset="0"/>
                <a:ea typeface="Verdana" panose="020B0604030504040204" pitchFamily="34" charset="0"/>
                <a:cs typeface="Times New Roman" panose="02020603050405020304" pitchFamily="18" charset="0"/>
              </a:rPr>
              <a:t>: Finalized the protocols design and ensured successful simulation waveforms, prepared the GitHub repository for final submission, and contributed to the final report documentation and poster design.</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522514"/>
            <a:ext cx="5761704" cy="635569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Individual Contribution </a:t>
            </a:r>
          </a:p>
          <a:p>
            <a:pPr lvl="3"/>
            <a:r>
              <a:rPr lang="en-IN" sz="1800" b="1" dirty="0">
                <a:latin typeface="Times New Roman" panose="02020603050405020304" pitchFamily="18" charset="0"/>
                <a:ea typeface="Verdana" panose="020B0604030504040204" pitchFamily="34" charset="0"/>
                <a:cs typeface="Times New Roman" panose="02020603050405020304" pitchFamily="18" charset="0"/>
              </a:rPr>
              <a:t>Key contributions</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IN" sz="1800" b="1" dirty="0">
                <a:latin typeface="Times New Roman" panose="02020603050405020304" pitchFamily="18" charset="0"/>
                <a:ea typeface="Verdana" panose="020B0604030504040204" pitchFamily="34" charset="0"/>
                <a:cs typeface="Times New Roman" panose="02020603050405020304" pitchFamily="18" charset="0"/>
              </a:rPr>
              <a:t>Sunkara Venkatesh</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Designed and implemented the I2C protocol in Verilog, focusing on signal transmission.</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Focusing on timing constraints and data transfer between the master and multiple slave devices.</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Contributed to the project GitHub repository by managing version control.</a:t>
            </a:r>
          </a:p>
          <a:p>
            <a:pPr lvl="1"/>
            <a:r>
              <a:rPr lang="en-IN" sz="1800" b="1" dirty="0">
                <a:latin typeface="Times New Roman" panose="02020603050405020304" pitchFamily="18" charset="0"/>
                <a:ea typeface="Verdana" panose="020B0604030504040204" pitchFamily="34" charset="0"/>
                <a:cs typeface="Times New Roman" panose="02020603050405020304" pitchFamily="18" charset="0"/>
              </a:rPr>
              <a:t>Key contributions</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IN" sz="1800" b="1" dirty="0" err="1">
                <a:latin typeface="Times New Roman" panose="02020603050405020304" pitchFamily="18" charset="0"/>
                <a:ea typeface="Verdana" panose="020B0604030504040204" pitchFamily="34" charset="0"/>
                <a:cs typeface="Times New Roman" panose="02020603050405020304" pitchFamily="18" charset="0"/>
              </a:rPr>
              <a:t>Poluru</a:t>
            </a:r>
            <a:r>
              <a:rPr lang="en-IN" sz="1800" b="1" dirty="0">
                <a:latin typeface="Times New Roman" panose="02020603050405020304" pitchFamily="18" charset="0"/>
                <a:ea typeface="Verdana" panose="020B0604030504040204" pitchFamily="34" charset="0"/>
                <a:cs typeface="Times New Roman" panose="02020603050405020304" pitchFamily="18" charset="0"/>
              </a:rPr>
              <a:t> Sai </a:t>
            </a:r>
            <a:r>
              <a:rPr lang="en-IN" sz="1800" b="1" dirty="0" err="1">
                <a:latin typeface="Times New Roman" panose="02020603050405020304" pitchFamily="18" charset="0"/>
                <a:ea typeface="Verdana" panose="020B0604030504040204" pitchFamily="34" charset="0"/>
                <a:cs typeface="Times New Roman" panose="02020603050405020304" pitchFamily="18" charset="0"/>
              </a:rPr>
              <a:t>Chaithanya</a:t>
            </a:r>
            <a:r>
              <a:rPr lang="en-IN" sz="1800" b="1" dirty="0">
                <a:latin typeface="Times New Roman" panose="02020603050405020304" pitchFamily="18" charset="0"/>
                <a:ea typeface="Verdana" panose="020B0604030504040204" pitchFamily="34" charset="0"/>
                <a:cs typeface="Times New Roman" panose="02020603050405020304" pitchFamily="18" charset="0"/>
              </a:rPr>
              <a:t> </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Implemented the SPI protocol in Verilog, ensuring accurate communication between master and multiple slave devices.</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Performed SPI protocol simulations and analyzed the generated waveforms and took charge of designing the project poster and contributing to the final report</a:t>
            </a:r>
            <a:r>
              <a:rPr lang="en-IN" sz="1800" dirty="0">
                <a:latin typeface="Times New Roman" panose="02020603050405020304" pitchFamily="18" charset="0"/>
                <a:ea typeface="Verdana" panose="020B0604030504040204" pitchFamily="34" charset="0"/>
                <a:cs typeface="Times New Roman" panose="02020603050405020304" pitchFamily="18" charset="0"/>
              </a:rPr>
              <a:t>.</a:t>
            </a:r>
          </a:p>
          <a:p>
            <a:pPr lvl="3"/>
            <a:r>
              <a:rPr lang="en-IN" sz="1800" b="1" dirty="0">
                <a:latin typeface="Times New Roman" panose="02020603050405020304" pitchFamily="18" charset="0"/>
                <a:ea typeface="Verdana" panose="020B0604030504040204" pitchFamily="34" charset="0"/>
                <a:cs typeface="Times New Roman" panose="02020603050405020304" pitchFamily="18" charset="0"/>
              </a:rPr>
              <a:t>Key contributions</a:t>
            </a:r>
            <a:r>
              <a:rPr lang="en-IN" sz="1800" dirty="0">
                <a:latin typeface="Times New Roman" panose="02020603050405020304" pitchFamily="18" charset="0"/>
                <a:ea typeface="Verdana" panose="020B0604030504040204" pitchFamily="34" charset="0"/>
                <a:cs typeface="Times New Roman" panose="02020603050405020304" pitchFamily="18" charset="0"/>
              </a:rPr>
              <a:t>: </a:t>
            </a:r>
            <a:r>
              <a:rPr lang="en-IN" sz="1800" b="1" dirty="0" err="1">
                <a:latin typeface="Times New Roman" panose="02020603050405020304" pitchFamily="18" charset="0"/>
                <a:ea typeface="Verdana" panose="020B0604030504040204" pitchFamily="34" charset="0"/>
                <a:cs typeface="Times New Roman" panose="02020603050405020304" pitchFamily="18" charset="0"/>
              </a:rPr>
              <a:t>Gurram</a:t>
            </a:r>
            <a:r>
              <a:rPr lang="en-IN" sz="1800" b="1" dirty="0">
                <a:latin typeface="Times New Roman" panose="02020603050405020304" pitchFamily="18" charset="0"/>
                <a:ea typeface="Verdana" panose="020B0604030504040204" pitchFamily="34" charset="0"/>
                <a:cs typeface="Times New Roman" panose="02020603050405020304" pitchFamily="18" charset="0"/>
              </a:rPr>
              <a:t> </a:t>
            </a:r>
            <a:r>
              <a:rPr lang="en-IN" sz="1800" b="1" dirty="0" err="1">
                <a:latin typeface="Times New Roman" panose="02020603050405020304" pitchFamily="18" charset="0"/>
                <a:ea typeface="Verdana" panose="020B0604030504040204" pitchFamily="34" charset="0"/>
                <a:cs typeface="Times New Roman" panose="02020603050405020304" pitchFamily="18" charset="0"/>
              </a:rPr>
              <a:t>Chethan</a:t>
            </a:r>
            <a:r>
              <a:rPr lang="en-IN" sz="1800" b="1" dirty="0">
                <a:latin typeface="Times New Roman" panose="02020603050405020304" pitchFamily="18" charset="0"/>
                <a:ea typeface="Verdana" panose="020B0604030504040204" pitchFamily="34" charset="0"/>
                <a:cs typeface="Times New Roman" panose="02020603050405020304" pitchFamily="18" charset="0"/>
              </a:rPr>
              <a:t> Sree Royal</a:t>
            </a:r>
          </a:p>
          <a:p>
            <a:pPr marL="285750" lvl="1"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Designed and implemented the CAN protocol in Verilog, focusing on signal transmission and error detection mechanisms.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Led the simulation of CAN protocol and analyzed the output waveforms to ensure real-time communication and error handling, including thorough documentation and test cases.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Conclusion &amp; Future Work</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351800" y="889964"/>
            <a:ext cx="11063440"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800" b="1" dirty="0">
                <a:latin typeface="Times New Roman" panose="02020603050405020304" pitchFamily="18" charset="0"/>
                <a:ea typeface="Verdana" panose="020B0604030504040204" pitchFamily="34" charset="0"/>
                <a:cs typeface="Times New Roman" panose="02020603050405020304" pitchFamily="18" charset="0"/>
              </a:rPr>
              <a:t>Summary and Conclusion </a:t>
            </a:r>
          </a:p>
          <a:p>
            <a:pPr marL="0" marR="0" lvl="0" indent="0" rtl="0">
              <a:lnSpc>
                <a:spcPct val="100000"/>
              </a:lnSpc>
              <a:spcBef>
                <a:spcPts val="0"/>
              </a:spcBef>
              <a:spcAft>
                <a:spcPts val="0"/>
              </a:spcAft>
              <a:buNone/>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The project successfully implemented and simulated the CAN, I2C, and SPI communication protocols in Verilog, showcasing a understanding of embedded systems.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Each protocol was designed and rigorously tested to meet industry standards, focusing on signal integrity, timing accuracy, and reliable data transfer.</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Extensive simulations and waveform analysis were conducted to verify the real-time performance and practical applicability of the protocols.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The project demonstrated the significance of communication protocols in key sectors like automotive, industrial, and consumer electronics.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Strong teamwork and individual contributions ensured the project’s success, laying a solid foundation for future work in hardware design and communication technologies.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r>
              <a:rPr lang="en-IN" sz="1800" b="1" dirty="0">
                <a:latin typeface="Times New Roman" panose="02020603050405020304" pitchFamily="18" charset="0"/>
                <a:ea typeface="Verdana" panose="020B0604030504040204" pitchFamily="34" charset="0"/>
                <a:cs typeface="Times New Roman" panose="02020603050405020304" pitchFamily="18" charset="0"/>
              </a:rPr>
              <a:t>Future Work</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ea typeface="Verdana" panose="020B0604030504040204" pitchFamily="34" charset="0"/>
                <a:cs typeface="Times New Roman" panose="02020603050405020304" pitchFamily="18" charset="0"/>
              </a:rPr>
              <a:t>Hardware Implementation</a:t>
            </a:r>
            <a:r>
              <a:rPr lang="en-US" sz="1800" dirty="0">
                <a:latin typeface="Times New Roman" panose="02020603050405020304" pitchFamily="18" charset="0"/>
                <a:ea typeface="Verdana" panose="020B0604030504040204" pitchFamily="34" charset="0"/>
                <a:cs typeface="Times New Roman" panose="02020603050405020304" pitchFamily="18" charset="0"/>
              </a:rPr>
              <a:t>: The next phase of this project involves implementing the CAN, I2C, and SPI protocols on a Xilinx </a:t>
            </a:r>
            <a:r>
              <a:rPr lang="en-US" sz="1800" dirty="0" err="1">
                <a:latin typeface="Times New Roman" panose="02020603050405020304" pitchFamily="18" charset="0"/>
                <a:ea typeface="Verdana" panose="020B0604030504040204" pitchFamily="34" charset="0"/>
                <a:cs typeface="Times New Roman" panose="02020603050405020304" pitchFamily="18" charset="0"/>
              </a:rPr>
              <a:t>Virtex</a:t>
            </a:r>
            <a:r>
              <a:rPr lang="en-US" sz="1800" dirty="0">
                <a:latin typeface="Times New Roman" panose="02020603050405020304" pitchFamily="18" charset="0"/>
                <a:ea typeface="Verdana" panose="020B0604030504040204" pitchFamily="34" charset="0"/>
                <a:cs typeface="Times New Roman" panose="02020603050405020304" pitchFamily="18" charset="0"/>
              </a:rPr>
              <a:t> 7 and </a:t>
            </a:r>
            <a:r>
              <a:rPr lang="en-US" sz="1800" dirty="0" err="1">
                <a:latin typeface="Times New Roman" panose="02020603050405020304" pitchFamily="18" charset="0"/>
                <a:ea typeface="Verdana" panose="020B0604030504040204" pitchFamily="34" charset="0"/>
                <a:cs typeface="Times New Roman" panose="02020603050405020304" pitchFamily="18" charset="0"/>
              </a:rPr>
              <a:t>Zinq</a:t>
            </a:r>
            <a:r>
              <a:rPr lang="en-US" sz="1800" dirty="0">
                <a:latin typeface="Times New Roman" panose="02020603050405020304" pitchFamily="18" charset="0"/>
                <a:ea typeface="Verdana" panose="020B0604030504040204" pitchFamily="34" charset="0"/>
                <a:cs typeface="Times New Roman" panose="02020603050405020304" pitchFamily="18" charset="0"/>
              </a:rPr>
              <a:t>  development kit. This will allow real-world testing and validation beyond simulations.</a:t>
            </a:r>
          </a:p>
          <a:p>
            <a:pPr marL="285750" marR="0" lvl="0" indent="-285750" rtl="0">
              <a:lnSpc>
                <a:spcPct val="100000"/>
              </a:lnSpc>
              <a:spcBef>
                <a:spcPts val="0"/>
              </a:spcBef>
              <a:spcAft>
                <a:spcPts val="0"/>
              </a:spcAft>
              <a:buFont typeface="Arial" panose="020B0604020202020204" pitchFamily="34" charset="0"/>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sz="1800" b="1" dirty="0">
                <a:latin typeface="Times New Roman" panose="02020603050405020304" pitchFamily="18" charset="0"/>
                <a:ea typeface="Verdana" panose="020B0604030504040204" pitchFamily="34" charset="0"/>
                <a:cs typeface="Times New Roman" panose="02020603050405020304" pitchFamily="18" charset="0"/>
              </a:rPr>
              <a:t>Real-Time Testing</a:t>
            </a:r>
            <a:r>
              <a:rPr lang="en-US" sz="1800" dirty="0">
                <a:latin typeface="Times New Roman" panose="02020603050405020304" pitchFamily="18" charset="0"/>
                <a:ea typeface="Verdana" panose="020B0604030504040204" pitchFamily="34" charset="0"/>
                <a:cs typeface="Times New Roman" panose="02020603050405020304" pitchFamily="18" charset="0"/>
              </a:rPr>
              <a:t>: By deploying the protocols on the Xilinx kit, we can evaluate their real-time performance in handling data transfers between connected devices such as sensors, memory units, and controllers.</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6782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Times New Roman" panose="02020603050405020304" pitchFamily="18" charset="0"/>
                <a:ea typeface="Montserrat"/>
                <a:cs typeface="Times New Roman" panose="02020603050405020304" pitchFamily="18" charset="0"/>
                <a:sym typeface="Montserrat"/>
              </a:rPr>
              <a:t>Objective and Goals </a:t>
            </a:r>
            <a:endParaRPr dirty="0">
              <a:latin typeface="Times New Roman" panose="02020603050405020304" pitchFamily="18" charset="0"/>
              <a:cs typeface="Times New Roman" panose="02020603050405020304" pitchFamily="18" charset="0"/>
            </a:endParaRPr>
          </a:p>
        </p:txBody>
      </p:sp>
      <p:sp>
        <p:nvSpPr>
          <p:cNvPr id="3" name="Google Shape;120;p76">
            <a:extLst>
              <a:ext uri="{FF2B5EF4-FFF2-40B4-BE49-F238E27FC236}">
                <a16:creationId xmlns:a16="http://schemas.microsoft.com/office/drawing/2014/main" id="{CA08A1E2-29B3-F3D5-48A9-5D1EA6629717}"/>
              </a:ext>
            </a:extLst>
          </p:cNvPr>
          <p:cNvSpPr/>
          <p:nvPr/>
        </p:nvSpPr>
        <p:spPr>
          <a:xfrm>
            <a:off x="852057" y="1025726"/>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Times New Roman" panose="02020603050405020304" pitchFamily="18" charset="0"/>
                <a:ea typeface="Verdana"/>
                <a:cs typeface="Times New Roman" panose="02020603050405020304" pitchFamily="18" charset="0"/>
                <a:sym typeface="Verdana"/>
              </a:rPr>
              <a:t>Objective</a:t>
            </a:r>
            <a:r>
              <a:rPr lang="en-US" sz="2000" b="1" i="0" u="none" strike="noStrike" cap="none" dirty="0">
                <a:solidFill>
                  <a:schemeClr val="lt1"/>
                </a:solidFill>
                <a:latin typeface="Verdana"/>
                <a:ea typeface="Verdana"/>
                <a:cs typeface="Verdana"/>
                <a:sym typeface="Verdana"/>
              </a:rPr>
              <a:t> </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736355" y="1327909"/>
            <a:ext cx="11043138" cy="5213735"/>
          </a:xfrm>
          <a:prstGeom prst="rect">
            <a:avLst/>
          </a:prstGeom>
          <a:noFill/>
        </p:spPr>
        <p:txBody>
          <a:bodyPr wrap="square" rtlCol="0">
            <a:spAutoFit/>
          </a:bodyPr>
          <a:lstStyle/>
          <a:p>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ea typeface="Verdana" panose="020B0604030504040204" pitchFamily="34" charset="0"/>
                <a:cs typeface="Times New Roman" panose="02020603050405020304" pitchFamily="18" charset="0"/>
              </a:rPr>
              <a:t>Performance measurement of FIELD PROGRAMMABLE GATE ARRAY.</a:t>
            </a:r>
          </a:p>
          <a:p>
            <a:pPr marL="285750" indent="-285750">
              <a:buFont typeface="Arial" panose="020B0604020202020204" pitchFamily="34" charset="0"/>
              <a:buChar char="•"/>
            </a:pP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To implement communication protocols I2C, SPI and </a:t>
            </a:r>
            <a:r>
              <a:rPr lang="en-US" sz="1800" dirty="0">
                <a:latin typeface="Times New Roman" panose="02020603050405020304" pitchFamily="18" charset="0"/>
                <a:cs typeface="Times New Roman" panose="02020603050405020304" pitchFamily="18" charset="0"/>
              </a:rPr>
              <a:t>controller area network (CAN) </a:t>
            </a:r>
            <a:r>
              <a:rPr lang="en-US" sz="1800" dirty="0">
                <a:latin typeface="Times New Roman" panose="02020603050405020304" pitchFamily="18" charset="0"/>
                <a:ea typeface="Verdana" panose="020B0604030504040204" pitchFamily="34" charset="0"/>
                <a:cs typeface="Times New Roman" panose="02020603050405020304" pitchFamily="18" charset="0"/>
              </a:rPr>
              <a:t>protocols using FPGA design.</a:t>
            </a:r>
          </a:p>
          <a:p>
            <a:pPr marL="285750" indent="-285750">
              <a:buFont typeface="Arial" panose="020B0604020202020204" pitchFamily="34" charset="0"/>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To compare the communication protocols and measure its performance.</a:t>
            </a:r>
          </a:p>
          <a:p>
            <a:pPr marL="285750" indent="-285750">
              <a:buFont typeface="Arial" panose="020B0604020202020204" pitchFamily="34" charset="0"/>
              <a:buChar char="•"/>
            </a:pPr>
            <a:endParaRPr lang="en-US" sz="18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To design the </a:t>
            </a:r>
            <a:r>
              <a:rPr lang="en-US" sz="1800">
                <a:latin typeface="Times New Roman" panose="02020603050405020304" pitchFamily="18" charset="0"/>
                <a:ea typeface="Verdana" panose="020B0604030504040204" pitchFamily="34" charset="0"/>
                <a:cs typeface="Times New Roman" panose="02020603050405020304" pitchFamily="18" charset="0"/>
              </a:rPr>
              <a:t>verilog </a:t>
            </a:r>
            <a:r>
              <a:rPr lang="en-US" sz="1800" dirty="0">
                <a:latin typeface="Times New Roman" panose="02020603050405020304" pitchFamily="18" charset="0"/>
                <a:ea typeface="Verdana" panose="020B0604030504040204" pitchFamily="34" charset="0"/>
                <a:cs typeface="Times New Roman" panose="02020603050405020304" pitchFamily="18" charset="0"/>
              </a:rPr>
              <a:t>analysis in the communication protocol.</a:t>
            </a:r>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pPr>
              <a:lnSpc>
                <a:spcPct val="115000"/>
              </a:lnSpc>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Design and Implementation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design and implement the CAN, I2C, and SPI communication protocols in Verilog, ensuring each protocol meets industry standards for data transfer, signal integrity, and timing.</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15000"/>
              </a:lnSpc>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Simulation and Validation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simulate the functionality of each protocol and validate their performance through waveform analysis, ensuring reliable data transmission, real-time communication, and error detection.</a:t>
            </a: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2" name="Google Shape;120;p76">
            <a:extLst>
              <a:ext uri="{FF2B5EF4-FFF2-40B4-BE49-F238E27FC236}">
                <a16:creationId xmlns:a16="http://schemas.microsoft.com/office/drawing/2014/main" id="{107576AE-A388-84AC-A1D0-56F55414B371}"/>
              </a:ext>
            </a:extLst>
          </p:cNvPr>
          <p:cNvSpPr/>
          <p:nvPr/>
        </p:nvSpPr>
        <p:spPr>
          <a:xfrm>
            <a:off x="852057" y="400171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dirty="0">
                <a:solidFill>
                  <a:schemeClr val="lt1"/>
                </a:solidFill>
                <a:latin typeface="Times New Roman" panose="02020603050405020304" pitchFamily="18" charset="0"/>
                <a:ea typeface="Verdana"/>
                <a:cs typeface="Times New Roman" panose="02020603050405020304" pitchFamily="18" charset="0"/>
                <a:sym typeface="Verdana"/>
              </a:rPr>
              <a:t>Goals</a:t>
            </a:r>
            <a:r>
              <a:rPr lang="en-US" sz="2000" b="1" i="0" u="none" strike="noStrike" cap="none" dirty="0">
                <a:solidFill>
                  <a:schemeClr val="lt1"/>
                </a:solidFill>
                <a:latin typeface="Verdana"/>
                <a:ea typeface="Verdana"/>
                <a:cs typeface="Verdana"/>
                <a:sym typeface="Verdana"/>
              </a:rPr>
              <a:t> </a:t>
            </a:r>
            <a:endParaRPr sz="10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3" name="OTLSHAPE_TB_00000000000000000000000000000000_LeftEndCaps" hidden="1"/>
          <p:cNvSpPr txBox="1"/>
          <p:nvPr>
            <p:custDataLst>
              <p:tags r:id="rId2"/>
            </p:custDataLst>
          </p:nvPr>
        </p:nvSpPr>
        <p:spPr>
          <a:xfrm>
            <a:off x="317500" y="3194219"/>
            <a:ext cx="46990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2"/>
                </a:solidFill>
                <a:effectLst/>
                <a:uLnTx/>
                <a:uFillTx/>
                <a:latin typeface="Calibri" panose="020F0502020204030204" pitchFamily="34" charset="0"/>
                <a:ea typeface="+mn-ea"/>
                <a:cs typeface="+mn-cs"/>
              </a:rPr>
              <a:t>2018</a:t>
            </a:r>
          </a:p>
        </p:txBody>
      </p:sp>
      <p:sp>
        <p:nvSpPr>
          <p:cNvPr id="7094" name="OTLSHAPE_TB_00000000000000000000000000000000_RightEndCaps" hidden="1"/>
          <p:cNvSpPr txBox="1"/>
          <p:nvPr>
            <p:custDataLst>
              <p:tags r:id="rId3"/>
            </p:custDataLst>
          </p:nvPr>
        </p:nvSpPr>
        <p:spPr>
          <a:xfrm>
            <a:off x="11411034" y="3194219"/>
            <a:ext cx="469900"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pitchFamily="34" charset="0"/>
                <a:ea typeface="+mn-ea"/>
                <a:cs typeface="+mn-cs"/>
              </a:rPr>
              <a:t>2019</a:t>
            </a:r>
          </a:p>
        </p:txBody>
      </p:sp>
      <p:cxnSp>
        <p:nvCxnSpPr>
          <p:cNvPr id="7119" name="OTLSHAPE_M_7f583de0854a4cacb89837f3a379bb4a_Connector1"/>
          <p:cNvCxnSpPr/>
          <p:nvPr>
            <p:custDataLst>
              <p:tags r:id="rId4"/>
            </p:custDataLst>
          </p:nvPr>
        </p:nvCxnSpPr>
        <p:spPr>
          <a:xfrm>
            <a:off x="11227549" y="2222415"/>
            <a:ext cx="0" cy="920835"/>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8" name="OTLSHAPE_M_6a283b367375415b92b0e5fc4e16a0cc_Connector1"/>
          <p:cNvCxnSpPr/>
          <p:nvPr>
            <p:custDataLst>
              <p:tags r:id="rId5"/>
            </p:custDataLst>
          </p:nvPr>
        </p:nvCxnSpPr>
        <p:spPr>
          <a:xfrm>
            <a:off x="7779442" y="2481855"/>
            <a:ext cx="0" cy="597895"/>
          </a:xfrm>
          <a:prstGeom prst="line">
            <a:avLst/>
          </a:prstGeom>
          <a:ln w="9525"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7" name="OTLSHAPE_M_a54bc827b05146d18b559f618723e2b4_Connector1"/>
          <p:cNvCxnSpPr/>
          <p:nvPr>
            <p:custDataLst>
              <p:tags r:id="rId6"/>
            </p:custDataLst>
          </p:nvPr>
        </p:nvCxnSpPr>
        <p:spPr>
          <a:xfrm>
            <a:off x="4000992" y="2484670"/>
            <a:ext cx="0" cy="595080"/>
          </a:xfrm>
          <a:prstGeom prst="line">
            <a:avLst/>
          </a:prstGeom>
          <a:ln w="9525" cap="flat" cmpd="sng" algn="ctr">
            <a:solidFill>
              <a:schemeClr val="accent3"/>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6" name="OTLSHAPE_M_a58f29487c0343c08abcf41913e40cae_Connector1"/>
          <p:cNvCxnSpPr/>
          <p:nvPr>
            <p:custDataLst>
              <p:tags r:id="rId7"/>
            </p:custDataLst>
          </p:nvPr>
        </p:nvCxnSpPr>
        <p:spPr>
          <a:xfrm>
            <a:off x="1313793" y="2225230"/>
            <a:ext cx="0" cy="918020"/>
          </a:xfrm>
          <a:prstGeom prst="line">
            <a:avLst/>
          </a:prstGeom>
          <a:ln w="9525"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95" name="OTLSHAPE_TB_00000000000000000000000000000000_ScaleContainer"/>
          <p:cNvSpPr/>
          <p:nvPr>
            <p:custDataLst>
              <p:tags r:id="rId8"/>
            </p:custDataLst>
          </p:nvPr>
        </p:nvSpPr>
        <p:spPr>
          <a:xfrm>
            <a:off x="695999" y="3067049"/>
            <a:ext cx="10337800" cy="381000"/>
          </a:xfrm>
          <a:prstGeom prst="rect">
            <a:avLst/>
          </a:prstGeom>
          <a:solidFill>
            <a:srgbClr val="44546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31F19639-BCED-4A60-ADC4-E9642A236FB7}">
              <a14:hiddenScene3d xmlns:a14="http://schemas.microsoft.com/office/drawing/2010/main">
                <a:camera prst="orthographicFront"/>
                <a:lightRig rig="threePt" dir="t">
                  <a:rot lat="0" lon="0" rev="8700000"/>
                </a:lightRig>
              </a14:hiddenScene3d>
            </a:ext>
            <a:ext uri="{E45631CC-5BF2-4C18-A39C-3461C7D3F71A}">
              <a14:hiddenSp3d xmlns:a14="http://schemas.microsoft.com/office/drawing/2010/main">
                <a:bevelT w="165100" h="19050"/>
              </a14:hiddenSp3d>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6" name="OTLSHAPE_TB_00000000000000000000000000000000_ElapsedTime" hidden="1"/>
          <p:cNvSpPr/>
          <p:nvPr>
            <p:custDataLst>
              <p:tags r:id="rId9"/>
            </p:custDataLst>
          </p:nvPr>
        </p:nvSpPr>
        <p:spPr>
          <a:xfrm>
            <a:off x="933365" y="3143250"/>
            <a:ext cx="0" cy="0"/>
          </a:xfrm>
          <a:prstGeom prst="rect">
            <a:avLst/>
          </a:prstGeom>
          <a:solidFill>
            <a:schemeClr val="dk1">
              <a:alpha val="30196"/>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7" name="OTLSHAPE_TB_00000000000000000000000000000000_TodayMarkerShape" hidden="1"/>
          <p:cNvSpPr/>
          <p:nvPr>
            <p:custDataLst>
              <p:tags r:id="rId10"/>
            </p:custDataLst>
          </p:nvPr>
        </p:nvSpPr>
        <p:spPr>
          <a:xfrm>
            <a:off x="878937" y="3524250"/>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98" name="OTLSHAPE_TB_00000000000000000000000000000000_TodayMarkerText" hidden="1"/>
          <p:cNvSpPr txBox="1"/>
          <p:nvPr>
            <p:custDataLst>
              <p:tags r:id="rId11"/>
            </p:custDataLst>
          </p:nvPr>
        </p:nvSpPr>
        <p:spPr>
          <a:xfrm>
            <a:off x="5213188" y="3651250"/>
            <a:ext cx="0" cy="0"/>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dk1"/>
                </a:solidFill>
                <a:effectLst/>
                <a:uLnTx/>
                <a:uFillTx/>
                <a:latin typeface="Calibri" panose="020F0502020204030204" pitchFamily="34" charset="0"/>
                <a:ea typeface="+mn-ea"/>
                <a:cs typeface="+mn-cs"/>
              </a:rPr>
              <a:t>Today</a:t>
            </a:r>
          </a:p>
        </p:txBody>
      </p:sp>
      <p:sp>
        <p:nvSpPr>
          <p:cNvPr id="7099" name="OTLSHAPE_TB_00000000000000000000000000000000_TimescaleInterval1"/>
          <p:cNvSpPr txBox="1"/>
          <p:nvPr>
            <p:custDataLst>
              <p:tags r:id="rId12"/>
            </p:custDataLst>
          </p:nvPr>
        </p:nvSpPr>
        <p:spPr>
          <a:xfrm>
            <a:off x="996865" y="3256238"/>
            <a:ext cx="2286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spc="-10" dirty="0">
                <a:solidFill>
                  <a:schemeClr val="lt1"/>
                </a:solidFill>
                <a:latin typeface="Calibri" panose="020F0502020204030204" pitchFamily="34" charset="0"/>
                <a:ea typeface="+mn-ea"/>
                <a:cs typeface="+mn-cs"/>
              </a:rPr>
              <a:t>July </a:t>
            </a:r>
            <a:endParaRPr kumimoji="0" lang="en-US" sz="10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endParaRPr>
          </a:p>
        </p:txBody>
      </p:sp>
      <p:sp>
        <p:nvSpPr>
          <p:cNvPr id="7101" name="OTLSHAPE_TB_00000000000000000000000000000000_TimescaleInterval2"/>
          <p:cNvSpPr txBox="1"/>
          <p:nvPr>
            <p:custDataLst>
              <p:tags r:id="rId13"/>
            </p:custDataLst>
          </p:nvPr>
        </p:nvSpPr>
        <p:spPr>
          <a:xfrm>
            <a:off x="2156588" y="3256238"/>
            <a:ext cx="1778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August</a:t>
            </a:r>
            <a:endPar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endParaRPr>
          </a:p>
        </p:txBody>
      </p:sp>
      <p:sp>
        <p:nvSpPr>
          <p:cNvPr id="7103" name="OTLSHAPE_TB_00000000000000000000000000000000_TimescaleInterval3"/>
          <p:cNvSpPr txBox="1"/>
          <p:nvPr>
            <p:custDataLst>
              <p:tags r:id="rId14"/>
            </p:custDataLst>
          </p:nvPr>
        </p:nvSpPr>
        <p:spPr>
          <a:xfrm>
            <a:off x="3278899" y="3256238"/>
            <a:ext cx="1397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August</a:t>
            </a:r>
            <a:endPar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endParaRPr>
          </a:p>
        </p:txBody>
      </p:sp>
      <p:sp>
        <p:nvSpPr>
          <p:cNvPr id="7105" name="OTLSHAPE_TB_00000000000000000000000000000000_TimescaleInterval4"/>
          <p:cNvSpPr txBox="1"/>
          <p:nvPr>
            <p:custDataLst>
              <p:tags r:id="rId15"/>
            </p:custDataLst>
          </p:nvPr>
        </p:nvSpPr>
        <p:spPr>
          <a:xfrm>
            <a:off x="4438622" y="3256238"/>
            <a:ext cx="2032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Aug</a:t>
            </a:r>
          </a:p>
        </p:txBody>
      </p:sp>
      <p:sp>
        <p:nvSpPr>
          <p:cNvPr id="7107" name="OTLSHAPE_TB_00000000000000000000000000000000_TimescaleInterval5"/>
          <p:cNvSpPr txBox="1"/>
          <p:nvPr>
            <p:custDataLst>
              <p:tags r:id="rId16"/>
            </p:custDataLst>
          </p:nvPr>
        </p:nvSpPr>
        <p:spPr>
          <a:xfrm>
            <a:off x="5598344" y="3256238"/>
            <a:ext cx="19050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Sep</a:t>
            </a:r>
          </a:p>
        </p:txBody>
      </p:sp>
      <p:sp>
        <p:nvSpPr>
          <p:cNvPr id="7109" name="OTLSHAPE_TB_00000000000000000000000000000000_TimescaleInterval6"/>
          <p:cNvSpPr txBox="1"/>
          <p:nvPr>
            <p:custDataLst>
              <p:tags r:id="rId17"/>
            </p:custDataLst>
          </p:nvPr>
        </p:nvSpPr>
        <p:spPr>
          <a:xfrm>
            <a:off x="6720656" y="3256238"/>
            <a:ext cx="182742"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Sep</a:t>
            </a:r>
            <a:endPar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endParaRPr>
          </a:p>
        </p:txBody>
      </p:sp>
      <p:sp>
        <p:nvSpPr>
          <p:cNvPr id="7111" name="OTLSHAPE_TB_00000000000000000000000000000000_TimescaleInterval7"/>
          <p:cNvSpPr txBox="1"/>
          <p:nvPr>
            <p:custDataLst>
              <p:tags r:id="rId18"/>
            </p:custDataLst>
          </p:nvPr>
        </p:nvSpPr>
        <p:spPr>
          <a:xfrm>
            <a:off x="7880379" y="3256238"/>
            <a:ext cx="207621"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Oct</a:t>
            </a:r>
            <a:endPar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endParaRPr>
          </a:p>
        </p:txBody>
      </p:sp>
      <p:sp>
        <p:nvSpPr>
          <p:cNvPr id="7113" name="OTLSHAPE_TB_00000000000000000000000000000000_TimescaleInterval8"/>
          <p:cNvSpPr txBox="1"/>
          <p:nvPr>
            <p:custDataLst>
              <p:tags r:id="rId19"/>
            </p:custDataLst>
          </p:nvPr>
        </p:nvSpPr>
        <p:spPr>
          <a:xfrm>
            <a:off x="9002691" y="3256238"/>
            <a:ext cx="197170" cy="15502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oct</a:t>
            </a:r>
          </a:p>
        </p:txBody>
      </p:sp>
      <p:sp>
        <p:nvSpPr>
          <p:cNvPr id="7115" name="OTLSHAPE_TB_00000000000000000000000000000000_TimescaleInterval9"/>
          <p:cNvSpPr txBox="1"/>
          <p:nvPr>
            <p:custDataLst>
              <p:tags r:id="rId20"/>
            </p:custDataLst>
          </p:nvPr>
        </p:nvSpPr>
        <p:spPr>
          <a:xfrm>
            <a:off x="10414365" y="3333404"/>
            <a:ext cx="266700" cy="77859"/>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endParaRPr>
          </a:p>
        </p:txBody>
      </p:sp>
      <p:cxnSp>
        <p:nvCxnSpPr>
          <p:cNvPr id="7100" name="OTLSHAPE_TB_00000000000000000000000000000000_Separator1"/>
          <p:cNvCxnSpPr/>
          <p:nvPr>
            <p:custDataLst>
              <p:tags r:id="rId21"/>
            </p:custDataLst>
          </p:nvPr>
        </p:nvCxnSpPr>
        <p:spPr>
          <a:xfrm>
            <a:off x="2093087"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2" name="OTLSHAPE_TB_00000000000000000000000000000000_Separator2"/>
          <p:cNvCxnSpPr/>
          <p:nvPr>
            <p:custDataLst>
              <p:tags r:id="rId22"/>
            </p:custDataLst>
          </p:nvPr>
        </p:nvCxnSpPr>
        <p:spPr>
          <a:xfrm>
            <a:off x="3215399"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4" name="OTLSHAPE_TB_00000000000000000000000000000000_Separator3"/>
          <p:cNvCxnSpPr/>
          <p:nvPr>
            <p:custDataLst>
              <p:tags r:id="rId23"/>
            </p:custDataLst>
          </p:nvPr>
        </p:nvCxnSpPr>
        <p:spPr>
          <a:xfrm>
            <a:off x="4375121"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6" name="OTLSHAPE_TB_00000000000000000000000000000000_Separator4"/>
          <p:cNvCxnSpPr/>
          <p:nvPr>
            <p:custDataLst>
              <p:tags r:id="rId24"/>
            </p:custDataLst>
          </p:nvPr>
        </p:nvCxnSpPr>
        <p:spPr>
          <a:xfrm>
            <a:off x="5534844"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8" name="OTLSHAPE_TB_00000000000000000000000000000000_Separator5"/>
          <p:cNvCxnSpPr/>
          <p:nvPr>
            <p:custDataLst>
              <p:tags r:id="rId25"/>
            </p:custDataLst>
          </p:nvPr>
        </p:nvCxnSpPr>
        <p:spPr>
          <a:xfrm>
            <a:off x="6657156"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0" name="OTLSHAPE_TB_00000000000000000000000000000000_Separator6"/>
          <p:cNvCxnSpPr/>
          <p:nvPr>
            <p:custDataLst>
              <p:tags r:id="rId26"/>
            </p:custDataLst>
          </p:nvPr>
        </p:nvCxnSpPr>
        <p:spPr>
          <a:xfrm>
            <a:off x="7816878"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2" name="OTLSHAPE_TB_00000000000000000000000000000000_Separator7"/>
          <p:cNvCxnSpPr/>
          <p:nvPr>
            <p:custDataLst>
              <p:tags r:id="rId27"/>
            </p:custDataLst>
          </p:nvPr>
        </p:nvCxnSpPr>
        <p:spPr>
          <a:xfrm>
            <a:off x="8939190"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14" name="OTLSHAPE_TB_00000000000000000000000000000000_Separator8"/>
          <p:cNvCxnSpPr/>
          <p:nvPr>
            <p:custDataLst>
              <p:tags r:id="rId28"/>
            </p:custDataLst>
          </p:nvPr>
        </p:nvCxnSpPr>
        <p:spPr>
          <a:xfrm>
            <a:off x="10098912" y="3206750"/>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44" name="OTLSHAPE_T_7c518fb37f2142bb8e0445920d0403b5_Shape"/>
          <p:cNvSpPr/>
          <p:nvPr>
            <p:custDataLst>
              <p:tags r:id="rId29"/>
            </p:custDataLst>
          </p:nvPr>
        </p:nvSpPr>
        <p:spPr>
          <a:xfrm>
            <a:off x="4113249" y="3734393"/>
            <a:ext cx="304800" cy="155025"/>
          </a:xfrm>
          <a:prstGeom prst="roundRect">
            <a:avLst/>
          </a:prstGeom>
          <a:solidFill>
            <a:schemeClr val="dk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2" name="OTLSHAPE_T_be3ae38f60b3402d8a13f1e91eec41f5_Shape"/>
          <p:cNvSpPr/>
          <p:nvPr>
            <p:custDataLst>
              <p:tags r:id="rId30"/>
            </p:custDataLst>
          </p:nvPr>
        </p:nvSpPr>
        <p:spPr>
          <a:xfrm>
            <a:off x="4898868" y="3966802"/>
            <a:ext cx="901700" cy="155025"/>
          </a:xfrm>
          <a:prstGeom prst="roundRect">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0" name="OTLSHAPE_T_9aa183d65df24b0c8fecd0a002471583_Shape"/>
          <p:cNvSpPr/>
          <p:nvPr>
            <p:custDataLst>
              <p:tags r:id="rId31"/>
            </p:custDataLst>
          </p:nvPr>
        </p:nvSpPr>
        <p:spPr>
          <a:xfrm>
            <a:off x="4898868" y="4199213"/>
            <a:ext cx="1282700" cy="155025"/>
          </a:xfrm>
          <a:prstGeom prst="roundRect">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8" name="OTLSHAPE_T_06a6a20021ea4acdac20b41f7b37b0dd_Shape"/>
          <p:cNvSpPr/>
          <p:nvPr>
            <p:custDataLst>
              <p:tags r:id="rId32"/>
            </p:custDataLst>
          </p:nvPr>
        </p:nvSpPr>
        <p:spPr>
          <a:xfrm>
            <a:off x="5796717" y="4431623"/>
            <a:ext cx="863600" cy="155025"/>
          </a:xfrm>
          <a:prstGeom prst="roundRect">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balanced" dir="t">
                  <a:rot lat="0" lon="0" rev="8700000"/>
                </a:lightRig>
              </a14:hiddenScene3d>
            </a:ext>
            <a:ext uri="{E45631CC-5BF2-4C18-A39C-3461C7D3F71A}">
              <a14:hiddenSp3d xmlns:a14="http://schemas.microsoft.com/office/drawing/2010/main">
                <a:bevelT w="165100"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5" name="OTLSHAPE_T_7c518fb37f2142bb8e0445920d0403b5_ShapePercentage"/>
          <p:cNvSpPr/>
          <p:nvPr>
            <p:custDataLst>
              <p:tags r:id="rId33"/>
            </p:custDataLst>
          </p:nvPr>
        </p:nvSpPr>
        <p:spPr>
          <a:xfrm>
            <a:off x="4113249" y="3734393"/>
            <a:ext cx="3048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3" name="OTLSHAPE_T_be3ae38f60b3402d8a13f1e91eec41f5_ShapePercentage"/>
          <p:cNvSpPr/>
          <p:nvPr>
            <p:custDataLst>
              <p:tags r:id="rId34"/>
            </p:custDataLst>
          </p:nvPr>
        </p:nvSpPr>
        <p:spPr>
          <a:xfrm>
            <a:off x="4898868" y="3966802"/>
            <a:ext cx="901700" cy="155025"/>
          </a:xfrm>
          <a:prstGeom prst="roundRect">
            <a:avLst/>
          </a:prstGeom>
          <a:solidFill>
            <a:schemeClr val="dk2">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1" name="OTLSHAPE_T_9aa183d65df24b0c8fecd0a002471583_ShapePercentage"/>
          <p:cNvSpPr/>
          <p:nvPr>
            <p:custDataLst>
              <p:tags r:id="rId35"/>
            </p:custDataLst>
          </p:nvPr>
        </p:nvSpPr>
        <p:spPr>
          <a:xfrm>
            <a:off x="4898868" y="4199213"/>
            <a:ext cx="1028700" cy="155025"/>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69" name="OTLSHAPE_T_06a6a20021ea4acdac20b41f7b37b0dd_ShapePercentage"/>
          <p:cNvSpPr/>
          <p:nvPr>
            <p:custDataLst>
              <p:tags r:id="rId36"/>
            </p:custDataLst>
          </p:nvPr>
        </p:nvSpPr>
        <p:spPr>
          <a:xfrm>
            <a:off x="5796717" y="4431623"/>
            <a:ext cx="520700" cy="155025"/>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7" name="OTLSHAPE_T_e6f5c918bdd649a1ac919cf22468a23b_ShapePercentage" hidden="1"/>
          <p:cNvSpPr/>
          <p:nvPr>
            <p:custDataLst>
              <p:tags r:id="rId37"/>
            </p:custDataLst>
          </p:nvPr>
        </p:nvSpPr>
        <p:spPr>
          <a:xfrm>
            <a:off x="6769388" y="4665345"/>
            <a:ext cx="12700" cy="152400"/>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5" name="OTLSHAPE_T_c109be9d91f84f3e99e4929ce565dd0c_ShapePercentage" hidden="1"/>
          <p:cNvSpPr/>
          <p:nvPr>
            <p:custDataLst>
              <p:tags r:id="rId38"/>
            </p:custDataLst>
          </p:nvPr>
        </p:nvSpPr>
        <p:spPr>
          <a:xfrm>
            <a:off x="8190982" y="4897755"/>
            <a:ext cx="12700" cy="152400"/>
          </a:xfrm>
          <a:prstGeom prst="roundRect">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6" name="OTLSHAPE_T_7c518fb37f2142bb8e0445920d0403b5_Duration" hidden="1"/>
          <p:cNvSpPr txBox="1"/>
          <p:nvPr>
            <p:custDataLst>
              <p:tags r:id="rId39"/>
            </p:custDataLst>
          </p:nvPr>
        </p:nvSpPr>
        <p:spPr>
          <a:xfrm>
            <a:off x="0" y="3727450"/>
            <a:ext cx="3302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8 days</a:t>
            </a:r>
          </a:p>
        </p:txBody>
      </p:sp>
      <p:sp>
        <p:nvSpPr>
          <p:cNvPr id="7147" name="OTLSHAPE_T_7c518fb37f2142bb8e0445920d0403b5_StartDate" hidden="1"/>
          <p:cNvSpPr txBox="1"/>
          <p:nvPr>
            <p:custDataLst>
              <p:tags r:id="rId40"/>
            </p:custDataLst>
          </p:nvPr>
        </p:nvSpPr>
        <p:spPr>
          <a:xfrm>
            <a:off x="0" y="388247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48" name="OTLSHAPE_T_7c518fb37f2142bb8e0445920d0403b5_EndDate" hidden="1"/>
          <p:cNvSpPr txBox="1"/>
          <p:nvPr>
            <p:custDataLst>
              <p:tags r:id="rId41"/>
            </p:custDataLst>
          </p:nvPr>
        </p:nvSpPr>
        <p:spPr>
          <a:xfrm>
            <a:off x="0" y="388247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49" name="OTLSHAPE_T_7c518fb37f2142bb8e0445920d0403b5_Title"/>
          <p:cNvSpPr txBox="1"/>
          <p:nvPr>
            <p:custDataLst>
              <p:tags r:id="rId42"/>
            </p:custDataLst>
          </p:nvPr>
        </p:nvSpPr>
        <p:spPr>
          <a:xfrm>
            <a:off x="2968005" y="3727450"/>
            <a:ext cx="11049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Preparatory Phase</a:t>
            </a:r>
          </a:p>
        </p:txBody>
      </p:sp>
      <p:sp>
        <p:nvSpPr>
          <p:cNvPr id="7150" name="OTLSHAPE_T_7c518fb37f2142bb8e0445920d0403b5_JoinedDate"/>
          <p:cNvSpPr txBox="1"/>
          <p:nvPr>
            <p:custDataLst>
              <p:tags r:id="rId43"/>
            </p:custDataLst>
          </p:nvPr>
        </p:nvSpPr>
        <p:spPr>
          <a:xfrm>
            <a:off x="4463306" y="3611329"/>
            <a:ext cx="901700" cy="278090"/>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rPr>
              <a:t>Jul 22 - Aug 30</a:t>
            </a:r>
          </a:p>
        </p:txBody>
      </p:sp>
      <p:sp>
        <p:nvSpPr>
          <p:cNvPr id="7151" name="OTLSHAPE_T_7c518fb37f2142bb8e0445920d0403b5_TextPercentage"/>
          <p:cNvSpPr txBox="1"/>
          <p:nvPr>
            <p:custDataLst>
              <p:tags r:id="rId44"/>
            </p:custDataLst>
          </p:nvPr>
        </p:nvSpPr>
        <p:spPr>
          <a:xfrm>
            <a:off x="4128534" y="3734393"/>
            <a:ext cx="2921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70%</a:t>
            </a:r>
            <a:endPar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endParaRPr>
          </a:p>
        </p:txBody>
      </p:sp>
      <p:sp>
        <p:nvSpPr>
          <p:cNvPr id="7154" name="OTLSHAPE_T_be3ae38f60b3402d8a13f1e91eec41f5_Duration" hidden="1"/>
          <p:cNvSpPr txBox="1"/>
          <p:nvPr>
            <p:custDataLst>
              <p:tags r:id="rId45"/>
            </p:custDataLst>
          </p:nvPr>
        </p:nvSpPr>
        <p:spPr>
          <a:xfrm>
            <a:off x="0" y="395986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24 days</a:t>
            </a:r>
          </a:p>
        </p:txBody>
      </p:sp>
      <p:sp>
        <p:nvSpPr>
          <p:cNvPr id="7155" name="OTLSHAPE_T_be3ae38f60b3402d8a13f1e91eec41f5_StartDate" hidden="1"/>
          <p:cNvSpPr txBox="1"/>
          <p:nvPr>
            <p:custDataLst>
              <p:tags r:id="rId46"/>
            </p:custDataLst>
          </p:nvPr>
        </p:nvSpPr>
        <p:spPr>
          <a:xfrm>
            <a:off x="0" y="4114884"/>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56" name="OTLSHAPE_T_be3ae38f60b3402d8a13f1e91eec41f5_EndDate" hidden="1"/>
          <p:cNvSpPr txBox="1"/>
          <p:nvPr>
            <p:custDataLst>
              <p:tags r:id="rId47"/>
            </p:custDataLst>
          </p:nvPr>
        </p:nvSpPr>
        <p:spPr>
          <a:xfrm>
            <a:off x="0" y="4114884"/>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57" name="OTLSHAPE_T_be3ae38f60b3402d8a13f1e91eec41f5_Title"/>
          <p:cNvSpPr txBox="1"/>
          <p:nvPr>
            <p:custDataLst>
              <p:tags r:id="rId48"/>
            </p:custDataLst>
          </p:nvPr>
        </p:nvSpPr>
        <p:spPr>
          <a:xfrm>
            <a:off x="3652870" y="3959860"/>
            <a:ext cx="12065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4" normalizeH="0" baseline="0" noProof="0" dirty="0">
                <a:ln>
                  <a:noFill/>
                </a:ln>
                <a:solidFill>
                  <a:srgbClr val="737373"/>
                </a:solidFill>
                <a:effectLst/>
                <a:uLnTx/>
                <a:uFillTx/>
                <a:latin typeface="Segoe UI" panose="020B0502040204020203" pitchFamily="34" charset="0"/>
                <a:ea typeface="+mn-ea"/>
                <a:cs typeface="+mn-cs"/>
              </a:rPr>
              <a:t>Phase 1 Work Effort</a:t>
            </a:r>
          </a:p>
        </p:txBody>
      </p:sp>
      <p:sp>
        <p:nvSpPr>
          <p:cNvPr id="7158" name="OTLSHAPE_T_be3ae38f60b3402d8a13f1e91eec41f5_JoinedDate"/>
          <p:cNvSpPr txBox="1"/>
          <p:nvPr>
            <p:custDataLst>
              <p:tags r:id="rId49"/>
            </p:custDataLst>
          </p:nvPr>
        </p:nvSpPr>
        <p:spPr>
          <a:xfrm>
            <a:off x="5847491" y="3966803"/>
            <a:ext cx="7366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59" name="OTLSHAPE_T_be3ae38f60b3402d8a13f1e91eec41f5_TextPercentage"/>
          <p:cNvSpPr txBox="1"/>
          <p:nvPr>
            <p:custDataLst>
              <p:tags r:id="rId50"/>
            </p:custDataLst>
          </p:nvPr>
        </p:nvSpPr>
        <p:spPr>
          <a:xfrm>
            <a:off x="5512719" y="3966803"/>
            <a:ext cx="2921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kern="1200" spc="-8" dirty="0">
                <a:solidFill>
                  <a:schemeClr val="lt1"/>
                </a:solidFill>
                <a:latin typeface="Calibri" panose="020F0502020204030204" pitchFamily="34" charset="0"/>
                <a:ea typeface="+mn-ea"/>
                <a:cs typeface="+mn-cs"/>
              </a:rPr>
              <a:t>70</a:t>
            </a:r>
            <a:r>
              <a:rPr kumimoji="0" lang="en-US" sz="1000" b="0" i="0" u="none" strike="noStrike" kern="1200" cap="none" spc="-8" normalizeH="0" baseline="0" noProof="0" dirty="0">
                <a:ln>
                  <a:noFill/>
                </a:ln>
                <a:solidFill>
                  <a:schemeClr val="lt1"/>
                </a:solidFill>
                <a:effectLst/>
                <a:uLnTx/>
                <a:uFillTx/>
                <a:latin typeface="Calibri" panose="020F0502020204030204" pitchFamily="34" charset="0"/>
                <a:ea typeface="+mn-ea"/>
                <a:cs typeface="+mn-cs"/>
              </a:rPr>
              <a:t>%</a:t>
            </a:r>
          </a:p>
        </p:txBody>
      </p:sp>
      <p:sp>
        <p:nvSpPr>
          <p:cNvPr id="7162" name="OTLSHAPE_T_9aa183d65df24b0c8fecd0a002471583_Duration" hidden="1"/>
          <p:cNvSpPr txBox="1"/>
          <p:nvPr>
            <p:custDataLst>
              <p:tags r:id="rId51"/>
            </p:custDataLst>
          </p:nvPr>
        </p:nvSpPr>
        <p:spPr>
          <a:xfrm>
            <a:off x="0" y="419227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34 days</a:t>
            </a:r>
          </a:p>
        </p:txBody>
      </p:sp>
      <p:sp>
        <p:nvSpPr>
          <p:cNvPr id="7163" name="OTLSHAPE_T_9aa183d65df24b0c8fecd0a002471583_StartDate" hidden="1"/>
          <p:cNvSpPr txBox="1"/>
          <p:nvPr>
            <p:custDataLst>
              <p:tags r:id="rId52"/>
            </p:custDataLst>
          </p:nvPr>
        </p:nvSpPr>
        <p:spPr>
          <a:xfrm>
            <a:off x="0" y="434729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64" name="OTLSHAPE_T_9aa183d65df24b0c8fecd0a002471583_EndDate" hidden="1"/>
          <p:cNvSpPr txBox="1"/>
          <p:nvPr>
            <p:custDataLst>
              <p:tags r:id="rId53"/>
            </p:custDataLst>
          </p:nvPr>
        </p:nvSpPr>
        <p:spPr>
          <a:xfrm>
            <a:off x="0" y="434729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65" name="OTLSHAPE_T_9aa183d65df24b0c8fecd0a002471583_Title"/>
          <p:cNvSpPr txBox="1"/>
          <p:nvPr>
            <p:custDataLst>
              <p:tags r:id="rId54"/>
            </p:custDataLst>
          </p:nvPr>
        </p:nvSpPr>
        <p:spPr>
          <a:xfrm>
            <a:off x="3652870" y="4192270"/>
            <a:ext cx="12065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4" normalizeH="0" baseline="0" noProof="0">
                <a:ln>
                  <a:noFill/>
                </a:ln>
                <a:solidFill>
                  <a:srgbClr val="737373"/>
                </a:solidFill>
                <a:effectLst/>
                <a:uLnTx/>
                <a:uFillTx/>
                <a:latin typeface="Segoe UI" panose="020B0502040204020203" pitchFamily="34" charset="0"/>
                <a:ea typeface="+mn-ea"/>
                <a:cs typeface="+mn-cs"/>
              </a:rPr>
              <a:t>Phase 2 Work Effort</a:t>
            </a:r>
          </a:p>
        </p:txBody>
      </p:sp>
      <p:sp>
        <p:nvSpPr>
          <p:cNvPr id="7166" name="OTLSHAPE_T_9aa183d65df24b0c8fecd0a002471583_JoinedDate"/>
          <p:cNvSpPr txBox="1"/>
          <p:nvPr>
            <p:custDataLst>
              <p:tags r:id="rId55"/>
            </p:custDataLst>
          </p:nvPr>
        </p:nvSpPr>
        <p:spPr>
          <a:xfrm>
            <a:off x="6221595" y="4199213"/>
            <a:ext cx="8001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67" name="OTLSHAPE_T_9aa183d65df24b0c8fecd0a002471583_TextPercentage"/>
          <p:cNvSpPr txBox="1"/>
          <p:nvPr>
            <p:custDataLst>
              <p:tags r:id="rId56"/>
            </p:custDataLst>
          </p:nvPr>
        </p:nvSpPr>
        <p:spPr>
          <a:xfrm>
            <a:off x="5696827" y="4199213"/>
            <a:ext cx="2286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85%</a:t>
            </a:r>
          </a:p>
        </p:txBody>
      </p:sp>
      <p:sp>
        <p:nvSpPr>
          <p:cNvPr id="7170" name="OTLSHAPE_T_06a6a20021ea4acdac20b41f7b37b0dd_Duration" hidden="1"/>
          <p:cNvSpPr txBox="1"/>
          <p:nvPr>
            <p:custDataLst>
              <p:tags r:id="rId57"/>
            </p:custDataLst>
          </p:nvPr>
        </p:nvSpPr>
        <p:spPr>
          <a:xfrm>
            <a:off x="0" y="442468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23 days</a:t>
            </a:r>
          </a:p>
        </p:txBody>
      </p:sp>
      <p:sp>
        <p:nvSpPr>
          <p:cNvPr id="7171" name="OTLSHAPE_T_06a6a20021ea4acdac20b41f7b37b0dd_StartDate" hidden="1"/>
          <p:cNvSpPr txBox="1"/>
          <p:nvPr>
            <p:custDataLst>
              <p:tags r:id="rId58"/>
            </p:custDataLst>
          </p:nvPr>
        </p:nvSpPr>
        <p:spPr>
          <a:xfrm>
            <a:off x="0" y="457970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72" name="OTLSHAPE_T_06a6a20021ea4acdac20b41f7b37b0dd_EndDate" hidden="1"/>
          <p:cNvSpPr txBox="1"/>
          <p:nvPr>
            <p:custDataLst>
              <p:tags r:id="rId59"/>
            </p:custDataLst>
          </p:nvPr>
        </p:nvSpPr>
        <p:spPr>
          <a:xfrm>
            <a:off x="0" y="457970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73" name="OTLSHAPE_T_06a6a20021ea4acdac20b41f7b37b0dd_Title"/>
          <p:cNvSpPr txBox="1"/>
          <p:nvPr>
            <p:custDataLst>
              <p:tags r:id="rId60"/>
            </p:custDataLst>
          </p:nvPr>
        </p:nvSpPr>
        <p:spPr>
          <a:xfrm>
            <a:off x="4550720" y="4424680"/>
            <a:ext cx="12065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4" normalizeH="0" baseline="0" noProof="0">
                <a:ln>
                  <a:noFill/>
                </a:ln>
                <a:solidFill>
                  <a:srgbClr val="737373"/>
                </a:solidFill>
                <a:effectLst/>
                <a:uLnTx/>
                <a:uFillTx/>
                <a:latin typeface="Segoe UI" panose="020B0502040204020203" pitchFamily="34" charset="0"/>
                <a:ea typeface="+mn-ea"/>
                <a:cs typeface="+mn-cs"/>
              </a:rPr>
              <a:t>Phase 3 Work Effort</a:t>
            </a:r>
          </a:p>
        </p:txBody>
      </p:sp>
      <p:sp>
        <p:nvSpPr>
          <p:cNvPr id="7174" name="OTLSHAPE_T_06a6a20021ea4acdac20b41f7b37b0dd_JoinedDate"/>
          <p:cNvSpPr txBox="1"/>
          <p:nvPr>
            <p:custDataLst>
              <p:tags r:id="rId61"/>
            </p:custDataLst>
          </p:nvPr>
        </p:nvSpPr>
        <p:spPr>
          <a:xfrm>
            <a:off x="6707930" y="4431623"/>
            <a:ext cx="7239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75" name="OTLSHAPE_T_06a6a20021ea4acdac20b41f7b37b0dd_TextPercentage"/>
          <p:cNvSpPr txBox="1"/>
          <p:nvPr>
            <p:custDataLst>
              <p:tags r:id="rId62"/>
            </p:custDataLst>
          </p:nvPr>
        </p:nvSpPr>
        <p:spPr>
          <a:xfrm>
            <a:off x="6093382" y="4431623"/>
            <a:ext cx="2286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kern="1200" spc="-10" dirty="0">
                <a:solidFill>
                  <a:schemeClr val="lt1"/>
                </a:solidFill>
                <a:latin typeface="Calibri" panose="020F0502020204030204" pitchFamily="34" charset="0"/>
                <a:ea typeface="+mn-ea"/>
                <a:cs typeface="+mn-cs"/>
              </a:rPr>
              <a:t>90</a:t>
            </a:r>
            <a:r>
              <a:rPr kumimoji="0" lang="en-US" sz="1000" b="0" i="0" u="none" strike="noStrike" kern="1200" cap="none" spc="-10" normalizeH="0" baseline="0" noProof="0" dirty="0">
                <a:ln>
                  <a:noFill/>
                </a:ln>
                <a:solidFill>
                  <a:schemeClr val="lt1"/>
                </a:solidFill>
                <a:effectLst/>
                <a:uLnTx/>
                <a:uFillTx/>
                <a:latin typeface="Calibri" panose="020F0502020204030204" pitchFamily="34" charset="0"/>
                <a:ea typeface="+mn-ea"/>
                <a:cs typeface="+mn-cs"/>
              </a:rPr>
              <a:t>%</a:t>
            </a:r>
          </a:p>
        </p:txBody>
      </p:sp>
      <p:sp>
        <p:nvSpPr>
          <p:cNvPr id="7178" name="OTLSHAPE_T_e6f5c918bdd649a1ac919cf22468a23b_Duration" hidden="1"/>
          <p:cNvSpPr txBox="1"/>
          <p:nvPr>
            <p:custDataLst>
              <p:tags r:id="rId63"/>
            </p:custDataLst>
          </p:nvPr>
        </p:nvSpPr>
        <p:spPr>
          <a:xfrm>
            <a:off x="0" y="465709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35 days</a:t>
            </a:r>
          </a:p>
        </p:txBody>
      </p:sp>
      <p:sp>
        <p:nvSpPr>
          <p:cNvPr id="7179" name="OTLSHAPE_T_e6f5c918bdd649a1ac919cf22468a23b_StartDate" hidden="1"/>
          <p:cNvSpPr txBox="1"/>
          <p:nvPr>
            <p:custDataLst>
              <p:tags r:id="rId64"/>
            </p:custDataLst>
          </p:nvPr>
        </p:nvSpPr>
        <p:spPr>
          <a:xfrm>
            <a:off x="0" y="481211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0" name="OTLSHAPE_T_e6f5c918bdd649a1ac919cf22468a23b_EndDate" hidden="1"/>
          <p:cNvSpPr txBox="1"/>
          <p:nvPr>
            <p:custDataLst>
              <p:tags r:id="rId65"/>
            </p:custDataLst>
          </p:nvPr>
        </p:nvSpPr>
        <p:spPr>
          <a:xfrm>
            <a:off x="0" y="481211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1" name="OTLSHAPE_T_e6f5c918bdd649a1ac919cf22468a23b_Title"/>
          <p:cNvSpPr txBox="1"/>
          <p:nvPr>
            <p:custDataLst>
              <p:tags r:id="rId66"/>
            </p:custDataLst>
          </p:nvPr>
        </p:nvSpPr>
        <p:spPr>
          <a:xfrm>
            <a:off x="5907608" y="4657090"/>
            <a:ext cx="812800" cy="168910"/>
          </a:xfrm>
          <a:prstGeom prst="rect">
            <a:avLst/>
          </a:prstGeom>
          <a:noFill/>
        </p:spPr>
        <p:txBody>
          <a:bodyPr vert="horz" wrap="square" lIns="0" tIns="0" rIns="0" b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12" normalizeH="0" baseline="0" noProof="0" dirty="0">
              <a:ln>
                <a:noFill/>
              </a:ln>
              <a:solidFill>
                <a:srgbClr val="737373"/>
              </a:solidFill>
              <a:effectLst/>
              <a:uLnTx/>
              <a:uFillTx/>
              <a:latin typeface="Segoe UI" panose="020B0502040204020203" pitchFamily="34" charset="0"/>
              <a:ea typeface="+mn-ea"/>
              <a:cs typeface="+mn-cs"/>
            </a:endParaRPr>
          </a:p>
        </p:txBody>
      </p:sp>
      <p:sp>
        <p:nvSpPr>
          <p:cNvPr id="7183" name="OTLSHAPE_T_e6f5c918bdd649a1ac919cf22468a23b_TextPercentage" hidden="1"/>
          <p:cNvSpPr txBox="1"/>
          <p:nvPr>
            <p:custDataLst>
              <p:tags r:id="rId67"/>
            </p:custDataLst>
          </p:nvPr>
        </p:nvSpPr>
        <p:spPr>
          <a:xfrm>
            <a:off x="6782088" y="474154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EECE1"/>
              </a:solidFill>
              <a:effectLst/>
              <a:uLnTx/>
              <a:uFillTx/>
              <a:latin typeface="Calibri" panose="020F0502020204030204" pitchFamily="34" charset="0"/>
              <a:ea typeface="+mn-ea"/>
              <a:cs typeface="+mn-cs"/>
            </a:endParaRPr>
          </a:p>
        </p:txBody>
      </p:sp>
      <p:sp>
        <p:nvSpPr>
          <p:cNvPr id="7186" name="OTLSHAPE_T_c109be9d91f84f3e99e4929ce565dd0c_Duration" hidden="1"/>
          <p:cNvSpPr txBox="1"/>
          <p:nvPr>
            <p:custDataLst>
              <p:tags r:id="rId68"/>
            </p:custDataLst>
          </p:nvPr>
        </p:nvSpPr>
        <p:spPr>
          <a:xfrm>
            <a:off x="0" y="4889500"/>
            <a:ext cx="393700" cy="155025"/>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D7D31"/>
                </a:solidFill>
                <a:effectLst/>
                <a:uLnTx/>
                <a:uFillTx/>
                <a:latin typeface="Calibri" panose="020F0502020204030204" pitchFamily="34" charset="0"/>
                <a:ea typeface="+mn-ea"/>
                <a:cs typeface="+mn-cs"/>
              </a:rPr>
              <a:t>31 days</a:t>
            </a:r>
          </a:p>
        </p:txBody>
      </p:sp>
      <p:sp>
        <p:nvSpPr>
          <p:cNvPr id="7187" name="OTLSHAPE_T_c109be9d91f84f3e99e4929ce565dd0c_StartDate" hidden="1"/>
          <p:cNvSpPr txBox="1"/>
          <p:nvPr>
            <p:custDataLst>
              <p:tags r:id="rId69"/>
            </p:custDataLst>
          </p:nvPr>
        </p:nvSpPr>
        <p:spPr>
          <a:xfrm>
            <a:off x="0" y="504452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88" name="OTLSHAPE_T_c109be9d91f84f3e99e4929ce565dd0c_EndDate" hidden="1"/>
          <p:cNvSpPr txBox="1"/>
          <p:nvPr>
            <p:custDataLst>
              <p:tags r:id="rId70"/>
            </p:custDataLst>
          </p:nvPr>
        </p:nvSpPr>
        <p:spPr>
          <a:xfrm>
            <a:off x="0" y="504452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737373"/>
              </a:solidFill>
              <a:effectLst/>
              <a:uLnTx/>
              <a:uFillTx/>
              <a:latin typeface="Calibri" panose="020F0502020204030204" pitchFamily="34" charset="0"/>
              <a:ea typeface="+mn-ea"/>
              <a:cs typeface="+mn-cs"/>
            </a:endParaRPr>
          </a:p>
        </p:txBody>
      </p:sp>
      <p:sp>
        <p:nvSpPr>
          <p:cNvPr id="7190" name="OTLSHAPE_T_c109be9d91f84f3e99e4929ce565dd0c_JoinedDate"/>
          <p:cNvSpPr txBox="1"/>
          <p:nvPr>
            <p:custDataLst>
              <p:tags r:id="rId71"/>
            </p:custDataLst>
          </p:nvPr>
        </p:nvSpPr>
        <p:spPr>
          <a:xfrm>
            <a:off x="9401479" y="4896443"/>
            <a:ext cx="8128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4"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91" name="OTLSHAPE_T_c109be9d91f84f3e99e4929ce565dd0c_TextPercentage" hidden="1"/>
          <p:cNvSpPr txBox="1"/>
          <p:nvPr>
            <p:custDataLst>
              <p:tags r:id="rId72"/>
            </p:custDataLst>
          </p:nvPr>
        </p:nvSpPr>
        <p:spPr>
          <a:xfrm>
            <a:off x="8203682" y="4973955"/>
            <a:ext cx="0" cy="0"/>
          </a:xfrm>
          <a:prstGeom prst="rect">
            <a:avLst/>
          </a:prstGeom>
          <a:noFill/>
        </p:spPr>
        <p:txBody>
          <a:bodyPr vert="horz"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EECE1"/>
              </a:solidFill>
              <a:effectLst/>
              <a:uLnTx/>
              <a:uFillTx/>
              <a:latin typeface="Calibri" panose="020F0502020204030204" pitchFamily="34" charset="0"/>
              <a:ea typeface="+mn-ea"/>
              <a:cs typeface="+mn-cs"/>
            </a:endParaRPr>
          </a:p>
        </p:txBody>
      </p:sp>
      <p:sp>
        <p:nvSpPr>
          <p:cNvPr id="7122" name="OTLSHAPE_M_a58f29487c0343c08abcf41913e40cae_Shape"/>
          <p:cNvSpPr/>
          <p:nvPr>
            <p:custDataLst>
              <p:tags r:id="rId73"/>
            </p:custDataLst>
          </p:nvPr>
        </p:nvSpPr>
        <p:spPr>
          <a:xfrm rot="16200000">
            <a:off x="1339193" y="2225230"/>
            <a:ext cx="165100" cy="165100"/>
          </a:xfrm>
          <a:prstGeom prst="flowChartMerge">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5" name="OTLSHAPE_M_52743de8bb6d4044896f473898fe9da7_Shape"/>
          <p:cNvSpPr/>
          <p:nvPr>
            <p:custDataLst>
              <p:tags r:id="rId74"/>
            </p:custDataLst>
          </p:nvPr>
        </p:nvSpPr>
        <p:spPr>
          <a:xfrm>
            <a:off x="2240635" y="2952750"/>
            <a:ext cx="228600" cy="254000"/>
          </a:xfrm>
          <a:prstGeom prst="diamond">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8" name="OTLSHAPE_M_a54bc827b05146d18b559f618723e2b4_Shape"/>
          <p:cNvSpPr/>
          <p:nvPr>
            <p:custDataLst>
              <p:tags r:id="rId75"/>
            </p:custDataLst>
          </p:nvPr>
        </p:nvSpPr>
        <p:spPr>
          <a:xfrm>
            <a:off x="3886692" y="2952750"/>
            <a:ext cx="228600" cy="254000"/>
          </a:xfrm>
          <a:prstGeom prst="diamond">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1" name="OTLSHAPE_M_93afb554552a4221a5380f7919409aa7_Shape"/>
          <p:cNvSpPr/>
          <p:nvPr>
            <p:custDataLst>
              <p:tags r:id="rId76"/>
            </p:custDataLst>
          </p:nvPr>
        </p:nvSpPr>
        <p:spPr>
          <a:xfrm>
            <a:off x="4709721" y="2952750"/>
            <a:ext cx="228600" cy="254000"/>
          </a:xfrm>
          <a:prstGeom prst="diamond">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4" name="OTLSHAPE_M_95f339bb5c8846ebaef02014bccbd531_Shape"/>
          <p:cNvSpPr/>
          <p:nvPr>
            <p:custDataLst>
              <p:tags r:id="rId77"/>
            </p:custDataLst>
          </p:nvPr>
        </p:nvSpPr>
        <p:spPr>
          <a:xfrm>
            <a:off x="6168726" y="2952750"/>
            <a:ext cx="228600" cy="254000"/>
          </a:xfrm>
          <a:prstGeom prst="diamond">
            <a:avLst/>
          </a:prstGeom>
          <a:solidFill>
            <a:srgbClr val="FEBA0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7" name="OTLSHAPE_M_6a283b367375415b92b0e5fc4e16a0cc_Shape"/>
          <p:cNvSpPr/>
          <p:nvPr>
            <p:custDataLst>
              <p:tags r:id="rId78"/>
            </p:custDataLst>
          </p:nvPr>
        </p:nvSpPr>
        <p:spPr>
          <a:xfrm>
            <a:off x="7665142" y="2952750"/>
            <a:ext cx="228600" cy="254000"/>
          </a:xfrm>
          <a:prstGeom prst="diamond">
            <a:avLst/>
          </a:prstGeom>
          <a:solidFill>
            <a:srgbClr val="0072B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0" name="OTLSHAPE_M_7b0996464ffd4cd3a3b383ab1ba22438_Shape"/>
          <p:cNvSpPr/>
          <p:nvPr>
            <p:custDataLst>
              <p:tags r:id="rId79"/>
            </p:custDataLst>
          </p:nvPr>
        </p:nvSpPr>
        <p:spPr>
          <a:xfrm>
            <a:off x="9573072" y="2952750"/>
            <a:ext cx="228600" cy="254000"/>
          </a:xfrm>
          <a:prstGeom prst="diamond">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43" name="OTLSHAPE_M_7f583de0854a4cacb89837f3a379bb4a_Shape"/>
          <p:cNvSpPr/>
          <p:nvPr>
            <p:custDataLst>
              <p:tags r:id="rId80"/>
            </p:custDataLst>
          </p:nvPr>
        </p:nvSpPr>
        <p:spPr>
          <a:xfrm rot="16200000">
            <a:off x="11252949" y="2222415"/>
            <a:ext cx="165100" cy="165100"/>
          </a:xfrm>
          <a:prstGeom prst="flowChartMerge">
            <a:avLst/>
          </a:prstGeom>
          <a:solidFill>
            <a:schemeClr val="accent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 uri="{AF507438-7753-43E0-B8FC-AC1667EBCBE1}">
              <a14:hiddenEffects xmlns:a14="http://schemas.microsoft.com/office/drawing/2010/main">
                <a:effectLst>
                  <a:outerShdw>
                    <a:scrgbClr r="0" g="0" b="0">
                      <a:alpha val="50000"/>
                    </a:scrgbClr>
                  </a:outerShdw>
                </a:effectLst>
              </a14:hiddenEffects>
            </a:ex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bevelT h="12700"/>
              </a14:hiddenSp3d>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20" name="OTLSHAPE_M_a58f29487c0343c08abcf41913e40cae_Title"/>
          <p:cNvSpPr txBox="1"/>
          <p:nvPr>
            <p:custDataLst>
              <p:tags r:id="rId81"/>
            </p:custDataLst>
          </p:nvPr>
        </p:nvSpPr>
        <p:spPr>
          <a:xfrm>
            <a:off x="1536043" y="2105491"/>
            <a:ext cx="495300" cy="18605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4" normalizeH="0" baseline="0" noProof="0" dirty="0">
                <a:ln>
                  <a:noFill/>
                </a:ln>
                <a:solidFill>
                  <a:srgbClr val="737373"/>
                </a:solidFill>
                <a:effectLst/>
                <a:uLnTx/>
                <a:uFillTx/>
                <a:latin typeface="Calibri" panose="020F0502020204030204" pitchFamily="34" charset="0"/>
                <a:ea typeface="+mn-ea"/>
                <a:cs typeface="+mn-cs"/>
              </a:rPr>
              <a:t>Kick Off</a:t>
            </a:r>
          </a:p>
        </p:txBody>
      </p:sp>
      <p:sp>
        <p:nvSpPr>
          <p:cNvPr id="7121" name="OTLSHAPE_M_a58f29487c0343c08abcf41913e40cae_Date"/>
          <p:cNvSpPr txBox="1"/>
          <p:nvPr>
            <p:custDataLst>
              <p:tags r:id="rId82"/>
            </p:custDataLst>
          </p:nvPr>
        </p:nvSpPr>
        <p:spPr>
          <a:xfrm>
            <a:off x="1536043" y="2304246"/>
            <a:ext cx="3937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rPr>
              <a:t>July 2</a:t>
            </a:r>
            <a:r>
              <a:rPr lang="en-US" sz="1000" kern="1200" spc="-8" dirty="0">
                <a:solidFill>
                  <a:srgbClr val="A6A6A6"/>
                </a:solidFill>
                <a:latin typeface="Calibri" panose="020F0502020204030204" pitchFamily="34" charset="0"/>
                <a:ea typeface="+mn-ea"/>
                <a:cs typeface="+mn-cs"/>
              </a:rPr>
              <a:t>2</a:t>
            </a:r>
            <a:endParaRPr kumimoji="0" lang="en-US" sz="1000" b="0" i="0" u="none" strike="noStrike" kern="1200" cap="none" spc="-8"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23" name="OTLSHAPE_M_52743de8bb6d4044896f473898fe9da7_Title"/>
          <p:cNvSpPr txBox="1"/>
          <p:nvPr>
            <p:custDataLst>
              <p:tags r:id="rId83"/>
            </p:custDataLst>
          </p:nvPr>
        </p:nvSpPr>
        <p:spPr>
          <a:xfrm>
            <a:off x="1943328" y="2301430"/>
            <a:ext cx="825500" cy="778320"/>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spc="-8" dirty="0">
                <a:solidFill>
                  <a:srgbClr val="737373"/>
                </a:solidFill>
                <a:latin typeface="Calibri" panose="020F0502020204030204" pitchFamily="34" charset="0"/>
                <a:ea typeface="+mn-ea"/>
                <a:cs typeface="+mn-cs"/>
              </a:rPr>
              <a:t>Abstract</a:t>
            </a: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 –Aug 8</a:t>
            </a:r>
          </a:p>
        </p:txBody>
      </p:sp>
      <p:sp>
        <p:nvSpPr>
          <p:cNvPr id="7124" name="OTLSHAPE_M_52743de8bb6d4044896f473898fe9da7_Date"/>
          <p:cNvSpPr txBox="1"/>
          <p:nvPr>
            <p:custDataLst>
              <p:tags r:id="rId84"/>
            </p:custDataLst>
          </p:nvPr>
        </p:nvSpPr>
        <p:spPr>
          <a:xfrm>
            <a:off x="2221415" y="2772325"/>
            <a:ext cx="279400" cy="1550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26" name="OTLSHAPE_M_a54bc827b05146d18b559f618723e2b4_Title"/>
          <p:cNvSpPr txBox="1"/>
          <p:nvPr>
            <p:custDataLst>
              <p:tags r:id="rId85"/>
            </p:custDataLst>
          </p:nvPr>
        </p:nvSpPr>
        <p:spPr>
          <a:xfrm>
            <a:off x="3589385" y="1343575"/>
            <a:ext cx="825500" cy="947971"/>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spc="-8" dirty="0">
                <a:solidFill>
                  <a:srgbClr val="737373"/>
                </a:solidFill>
                <a:latin typeface="Calibri" panose="020F0502020204030204" pitchFamily="34" charset="0"/>
                <a:ea typeface="+mn-ea"/>
                <a:cs typeface="+mn-cs"/>
              </a:rPr>
              <a:t>Literature survey</a:t>
            </a:r>
            <a:endPar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27" name="OTLSHAPE_M_a54bc827b05146d18b559f618723e2b4_Date"/>
          <p:cNvSpPr txBox="1"/>
          <p:nvPr>
            <p:custDataLst>
              <p:tags r:id="rId86"/>
            </p:custDataLst>
          </p:nvPr>
        </p:nvSpPr>
        <p:spPr>
          <a:xfrm>
            <a:off x="3854073" y="2167170"/>
            <a:ext cx="684433" cy="292101"/>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kern="1200" spc="-6" dirty="0">
                <a:solidFill>
                  <a:srgbClr val="A6A6A6"/>
                </a:solidFill>
                <a:latin typeface="Calibri" panose="020F0502020204030204" pitchFamily="34" charset="0"/>
                <a:ea typeface="+mn-ea"/>
                <a:cs typeface="+mn-cs"/>
              </a:rPr>
              <a:t>August 30</a:t>
            </a: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29" name="OTLSHAPE_M_93afb554552a4221a5380f7919409aa7_Title"/>
          <p:cNvSpPr txBox="1"/>
          <p:nvPr>
            <p:custDataLst>
              <p:tags r:id="rId87"/>
            </p:custDataLst>
          </p:nvPr>
        </p:nvSpPr>
        <p:spPr>
          <a:xfrm>
            <a:off x="4405450" y="2573570"/>
            <a:ext cx="838200"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spc="-8" dirty="0">
                <a:solidFill>
                  <a:srgbClr val="737373"/>
                </a:solidFill>
                <a:latin typeface="Calibri" panose="020F0502020204030204" pitchFamily="34" charset="0"/>
                <a:ea typeface="+mn-ea"/>
                <a:cs typeface="+mn-cs"/>
              </a:rPr>
              <a:t>Review</a:t>
            </a:r>
            <a:endPar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30" name="OTLSHAPE_M_93afb554552a4221a5380f7919409aa7_Date"/>
          <p:cNvSpPr txBox="1"/>
          <p:nvPr>
            <p:custDataLst>
              <p:tags r:id="rId88"/>
            </p:custDataLst>
          </p:nvPr>
        </p:nvSpPr>
        <p:spPr>
          <a:xfrm>
            <a:off x="4645289" y="2772325"/>
            <a:ext cx="368300" cy="1550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32" name="OTLSHAPE_M_95f339bb5c8846ebaef02014bccbd531_Title"/>
          <p:cNvSpPr txBox="1"/>
          <p:nvPr>
            <p:custDataLst>
              <p:tags r:id="rId89"/>
            </p:custDataLst>
          </p:nvPr>
        </p:nvSpPr>
        <p:spPr>
          <a:xfrm>
            <a:off x="5871419" y="2573570"/>
            <a:ext cx="825500"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Project implementation</a:t>
            </a:r>
          </a:p>
        </p:txBody>
      </p:sp>
      <p:sp>
        <p:nvSpPr>
          <p:cNvPr id="7133" name="OTLSHAPE_M_95f339bb5c8846ebaef02014bccbd531_Date"/>
          <p:cNvSpPr txBox="1"/>
          <p:nvPr>
            <p:custDataLst>
              <p:tags r:id="rId90"/>
            </p:custDataLst>
          </p:nvPr>
        </p:nvSpPr>
        <p:spPr>
          <a:xfrm>
            <a:off x="6110158" y="2772325"/>
            <a:ext cx="355600" cy="1550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35" name="OTLSHAPE_M_6a283b367375415b92b0e5fc4e16a0cc_Title"/>
          <p:cNvSpPr txBox="1"/>
          <p:nvPr>
            <p:custDataLst>
              <p:tags r:id="rId91"/>
            </p:custDataLst>
          </p:nvPr>
        </p:nvSpPr>
        <p:spPr>
          <a:xfrm>
            <a:off x="7367835" y="2102675"/>
            <a:ext cx="825500" cy="413152"/>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Milestone #</a:t>
            </a:r>
            <a:r>
              <a:rPr lang="en-US" sz="1200" b="1" kern="1200" spc="-8" dirty="0">
                <a:solidFill>
                  <a:srgbClr val="737373"/>
                </a:solidFill>
                <a:latin typeface="Calibri" panose="020F0502020204030204" pitchFamily="34" charset="0"/>
                <a:ea typeface="+mn-ea"/>
                <a:cs typeface="+mn-cs"/>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Making report and PPT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rPr>
              <a:t> </a:t>
            </a:r>
          </a:p>
        </p:txBody>
      </p:sp>
      <p:sp>
        <p:nvSpPr>
          <p:cNvPr id="7136" name="OTLSHAPE_M_6a283b367375415b92b0e5fc4e16a0cc_Date"/>
          <p:cNvSpPr txBox="1"/>
          <p:nvPr>
            <p:custDataLst>
              <p:tags r:id="rId92"/>
            </p:custDataLst>
          </p:nvPr>
        </p:nvSpPr>
        <p:spPr>
          <a:xfrm>
            <a:off x="7610532" y="2301430"/>
            <a:ext cx="342900" cy="1550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38" name="OTLSHAPE_M_7b0996464ffd4cd3a3b383ab1ba22438_Title"/>
          <p:cNvSpPr txBox="1"/>
          <p:nvPr>
            <p:custDataLst>
              <p:tags r:id="rId93"/>
            </p:custDataLst>
          </p:nvPr>
        </p:nvSpPr>
        <p:spPr>
          <a:xfrm>
            <a:off x="9272252" y="2573570"/>
            <a:ext cx="838200" cy="186055"/>
          </a:xfrm>
          <a:prstGeom prst="rect">
            <a:avLst/>
          </a:prstGeom>
          <a:noFill/>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spc="-8" dirty="0">
                <a:solidFill>
                  <a:srgbClr val="737373"/>
                </a:solidFill>
                <a:latin typeface="Calibri" panose="020F0502020204030204" pitchFamily="34" charset="0"/>
                <a:ea typeface="+mn-ea"/>
                <a:cs typeface="+mn-cs"/>
              </a:rPr>
              <a:t>Final review</a:t>
            </a:r>
            <a:endParaRPr kumimoji="0" lang="en-US" sz="1200" b="1" i="0" u="none" strike="noStrike" kern="1200" cap="none" spc="-8" normalizeH="0" baseline="0" noProof="0" dirty="0">
              <a:ln>
                <a:noFill/>
              </a:ln>
              <a:solidFill>
                <a:srgbClr val="737373"/>
              </a:solidFill>
              <a:effectLst/>
              <a:uLnTx/>
              <a:uFillTx/>
              <a:latin typeface="Calibri" panose="020F0502020204030204" pitchFamily="34" charset="0"/>
              <a:ea typeface="+mn-ea"/>
              <a:cs typeface="+mn-cs"/>
            </a:endParaRPr>
          </a:p>
        </p:txBody>
      </p:sp>
      <p:sp>
        <p:nvSpPr>
          <p:cNvPr id="7139" name="OTLSHAPE_M_7b0996464ffd4cd3a3b383ab1ba22438_Date"/>
          <p:cNvSpPr txBox="1"/>
          <p:nvPr>
            <p:custDataLst>
              <p:tags r:id="rId94"/>
            </p:custDataLst>
          </p:nvPr>
        </p:nvSpPr>
        <p:spPr>
          <a:xfrm>
            <a:off x="9511096" y="2772325"/>
            <a:ext cx="355600" cy="155025"/>
          </a:xfrm>
          <a:prstGeom prst="rect">
            <a:avLst/>
          </a:prstGeom>
          <a:noFill/>
        </p:spPr>
        <p:txBody>
          <a:bodyPr vert="horz" wrap="square" lIns="0" tIns="0" rIns="0" bIns="0" rtlCol="0" anchor="ctr"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7141" name="OTLSHAPE_M_7f583de0854a4cacb89837f3a379bb4a_Title"/>
          <p:cNvSpPr txBox="1"/>
          <p:nvPr>
            <p:custDataLst>
              <p:tags r:id="rId95"/>
            </p:custDataLst>
          </p:nvPr>
        </p:nvSpPr>
        <p:spPr>
          <a:xfrm>
            <a:off x="11449799" y="2102675"/>
            <a:ext cx="495300" cy="18605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4" normalizeH="0" baseline="0" noProof="0">
                <a:ln>
                  <a:noFill/>
                </a:ln>
                <a:solidFill>
                  <a:srgbClr val="737373"/>
                </a:solidFill>
                <a:effectLst/>
                <a:uLnTx/>
                <a:uFillTx/>
                <a:latin typeface="Calibri" panose="020F0502020204030204" pitchFamily="34" charset="0"/>
                <a:ea typeface="+mn-ea"/>
                <a:cs typeface="+mn-cs"/>
              </a:rPr>
              <a:t>Sign Off</a:t>
            </a:r>
          </a:p>
        </p:txBody>
      </p:sp>
      <p:sp>
        <p:nvSpPr>
          <p:cNvPr id="7142" name="OTLSHAPE_M_7f583de0854a4cacb89837f3a379bb4a_Date"/>
          <p:cNvSpPr txBox="1"/>
          <p:nvPr>
            <p:custDataLst>
              <p:tags r:id="rId96"/>
            </p:custDataLst>
          </p:nvPr>
        </p:nvSpPr>
        <p:spPr>
          <a:xfrm>
            <a:off x="11449799" y="2301430"/>
            <a:ext cx="330200" cy="155025"/>
          </a:xfrm>
          <a:prstGeom prst="rect">
            <a:avLst/>
          </a:prstGeom>
          <a:noFill/>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6" normalizeH="0" baseline="0" noProof="0" dirty="0">
              <a:ln>
                <a:noFill/>
              </a:ln>
              <a:solidFill>
                <a:srgbClr val="A6A6A6"/>
              </a:solidFill>
              <a:effectLst/>
              <a:uLnTx/>
              <a:uFillTx/>
              <a:latin typeface="Calibri" panose="020F0502020204030204" pitchFamily="34" charset="0"/>
              <a:ea typeface="+mn-ea"/>
              <a:cs typeface="+mn-cs"/>
            </a:endParaRPr>
          </a:p>
        </p:txBody>
      </p:sp>
      <p:sp>
        <p:nvSpPr>
          <p:cNvPr id="1691" name="Title 1"/>
          <p:cNvSpPr txBox="1">
            <a:spLocks/>
          </p:cNvSpPr>
          <p:nvPr/>
        </p:nvSpPr>
        <p:spPr>
          <a:xfrm>
            <a:off x="2156788" y="229872"/>
            <a:ext cx="4913092" cy="700869"/>
          </a:xfrm>
          <a:prstGeom prst="rect">
            <a:avLst/>
          </a:prstGeom>
        </p:spPr>
        <p:txBody>
          <a:bodyPr vert="horz" lIns="91440" tIns="45720" rIns="91440" bIns="45720" rtlCol="0" anchor="b">
            <a:normAutofit/>
          </a:bodyPr>
          <a:lstStyle>
            <a:lvl1pPr algn="l" defTabSz="685800" rtl="0" eaLnBrk="1" latinLnBrk="0" hangingPunct="1">
              <a:spcBef>
                <a:spcPct val="0"/>
              </a:spcBef>
              <a:buNone/>
              <a:defRPr sz="2700" kern="1200">
                <a:solidFill>
                  <a:schemeClr val="bg1"/>
                </a:solidFill>
                <a:latin typeface="+mj-lt"/>
                <a:ea typeface="+mj-ea"/>
                <a:cs typeface="+mj-cs"/>
              </a:defRPr>
            </a:lvl1pPr>
          </a:lstStyle>
          <a:p>
            <a:pPr marL="0" marR="0" lvl="0" indent="0" algn="r" defTabSz="685800"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0" normalizeH="0" baseline="0" noProof="0" dirty="0">
                <a:ln>
                  <a:noFill/>
                </a:ln>
                <a:solidFill>
                  <a:srgbClr val="494949"/>
                </a:solidFill>
                <a:effectLst/>
                <a:uLnTx/>
                <a:uFillTx/>
                <a:latin typeface="Segoe UI" panose="020B0502040204020203" pitchFamily="34" charset="0"/>
                <a:ea typeface="+mj-ea"/>
                <a:cs typeface="Segoe UI" panose="020B0502040204020203" pitchFamily="34" charset="0"/>
              </a:rPr>
              <a:t>   Project plan -Gantt Chart</a:t>
            </a:r>
          </a:p>
        </p:txBody>
      </p:sp>
    </p:spTree>
    <p:custDataLst>
      <p:tags r:id="rId1"/>
    </p:custDataLst>
    <p:extLst>
      <p:ext uri="{BB962C8B-B14F-4D97-AF65-F5344CB8AC3E}">
        <p14:creationId xmlns:p14="http://schemas.microsoft.com/office/powerpoint/2010/main" val="104446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D488E4F0-82FB-3E5D-C0E9-FBFDD24FA1FC}"/>
              </a:ext>
            </a:extLst>
          </p:cNvPr>
          <p:cNvGraphicFramePr>
            <a:graphicFrameLocks noGrp="1"/>
          </p:cNvGraphicFramePr>
          <p:nvPr>
            <p:extLst>
              <p:ext uri="{D42A27DB-BD31-4B8C-83A1-F6EECF244321}">
                <p14:modId xmlns:p14="http://schemas.microsoft.com/office/powerpoint/2010/main" val="4031034907"/>
              </p:ext>
            </p:extLst>
          </p:nvPr>
        </p:nvGraphicFramePr>
        <p:xfrm>
          <a:off x="851591" y="806335"/>
          <a:ext cx="10861044" cy="5412360"/>
        </p:xfrm>
        <a:graphic>
          <a:graphicData uri="http://schemas.openxmlformats.org/drawingml/2006/table">
            <a:tbl>
              <a:tblPr firstRow="1" bandRow="1">
                <a:tableStyleId>{487C13AC-C4EB-4B75-A16E-F28B5C2F6171}</a:tableStyleId>
              </a:tblPr>
              <a:tblGrid>
                <a:gridCol w="644700">
                  <a:extLst>
                    <a:ext uri="{9D8B030D-6E8A-4147-A177-3AD203B41FA5}">
                      <a16:colId xmlns:a16="http://schemas.microsoft.com/office/drawing/2014/main" val="3812188020"/>
                    </a:ext>
                  </a:extLst>
                </a:gridCol>
                <a:gridCol w="2427316">
                  <a:extLst>
                    <a:ext uri="{9D8B030D-6E8A-4147-A177-3AD203B41FA5}">
                      <a16:colId xmlns:a16="http://schemas.microsoft.com/office/drawing/2014/main" val="2998963334"/>
                    </a:ext>
                  </a:extLst>
                </a:gridCol>
                <a:gridCol w="1005840">
                  <a:extLst>
                    <a:ext uri="{9D8B030D-6E8A-4147-A177-3AD203B41FA5}">
                      <a16:colId xmlns:a16="http://schemas.microsoft.com/office/drawing/2014/main" val="3062528081"/>
                    </a:ext>
                  </a:extLst>
                </a:gridCol>
                <a:gridCol w="1729048">
                  <a:extLst>
                    <a:ext uri="{9D8B030D-6E8A-4147-A177-3AD203B41FA5}">
                      <a16:colId xmlns:a16="http://schemas.microsoft.com/office/drawing/2014/main" val="3086136481"/>
                    </a:ext>
                  </a:extLst>
                </a:gridCol>
                <a:gridCol w="2793076">
                  <a:extLst>
                    <a:ext uri="{9D8B030D-6E8A-4147-A177-3AD203B41FA5}">
                      <a16:colId xmlns:a16="http://schemas.microsoft.com/office/drawing/2014/main" val="75007414"/>
                    </a:ext>
                  </a:extLst>
                </a:gridCol>
                <a:gridCol w="2261064">
                  <a:extLst>
                    <a:ext uri="{9D8B030D-6E8A-4147-A177-3AD203B41FA5}">
                      <a16:colId xmlns:a16="http://schemas.microsoft.com/office/drawing/2014/main" val="2251825699"/>
                    </a:ext>
                  </a:extLst>
                </a:gridCol>
              </a:tblGrid>
              <a:tr h="748920">
                <a:tc>
                  <a:txBody>
                    <a:bodyPr/>
                    <a:lstStyle/>
                    <a:p>
                      <a:r>
                        <a:rPr lang="en-IN" dirty="0">
                          <a:latin typeface="Times New Roman" panose="02020603050405020304" pitchFamily="18" charset="0"/>
                          <a:cs typeface="Times New Roman" panose="02020603050405020304" pitchFamily="18" charset="0"/>
                        </a:rPr>
                        <a:t>S.NO</a:t>
                      </a:r>
                    </a:p>
                  </a:txBody>
                  <a:tcPr/>
                </a:tc>
                <a:tc>
                  <a:txBody>
                    <a:bodyPr/>
                    <a:lstStyle/>
                    <a:p>
                      <a:r>
                        <a:rPr lang="en-IN" dirty="0">
                          <a:latin typeface="Times New Roman" panose="02020603050405020304" pitchFamily="18" charset="0"/>
                          <a:cs typeface="Times New Roman" panose="02020603050405020304" pitchFamily="18" charset="0"/>
                        </a:rPr>
                        <a:t>Title of paper</a:t>
                      </a:r>
                    </a:p>
                  </a:txBody>
                  <a:tcPr/>
                </a:tc>
                <a:tc>
                  <a:txBody>
                    <a:bodyPr/>
                    <a:lstStyle/>
                    <a:p>
                      <a:r>
                        <a:rPr lang="en-IN" dirty="0">
                          <a:latin typeface="Times New Roman" panose="02020603050405020304" pitchFamily="18" charset="0"/>
                          <a:cs typeface="Times New Roman" panose="02020603050405020304" pitchFamily="18" charset="0"/>
                        </a:rPr>
                        <a:t>year</a:t>
                      </a:r>
                    </a:p>
                  </a:txBody>
                  <a:tcPr/>
                </a:tc>
                <a:tc>
                  <a:txBody>
                    <a:bodyPr/>
                    <a:lstStyle/>
                    <a:p>
                      <a:r>
                        <a:rPr lang="en-IN" dirty="0">
                          <a:latin typeface="Times New Roman" panose="02020603050405020304" pitchFamily="18" charset="0"/>
                          <a:cs typeface="Times New Roman" panose="02020603050405020304" pitchFamily="18" charset="0"/>
                        </a:rPr>
                        <a:t>Authors</a:t>
                      </a:r>
                    </a:p>
                  </a:txBody>
                  <a:tcPr/>
                </a:tc>
                <a:tc>
                  <a:txBody>
                    <a:bodyPr/>
                    <a:lstStyle/>
                    <a:p>
                      <a:r>
                        <a:rPr lang="en-IN" dirty="0">
                          <a:latin typeface="Times New Roman" panose="02020603050405020304" pitchFamily="18" charset="0"/>
                          <a:cs typeface="Times New Roman" panose="02020603050405020304" pitchFamily="18" charset="0"/>
                        </a:rPr>
                        <a:t>Key findings</a:t>
                      </a:r>
                    </a:p>
                  </a:txBody>
                  <a:tcPr/>
                </a:tc>
                <a:tc>
                  <a:txBody>
                    <a:bodyPr/>
                    <a:lstStyle/>
                    <a:p>
                      <a:r>
                        <a:rPr lang="en-IN"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3464249896"/>
                  </a:ext>
                </a:extLst>
              </a:tr>
              <a:tr h="2111045">
                <a:tc>
                  <a:txBody>
                    <a:bodyPr/>
                    <a:lstStyle/>
                    <a:p>
                      <a:r>
                        <a:rPr lang="en-IN" dirty="0"/>
                        <a:t>1.</a:t>
                      </a:r>
                    </a:p>
                  </a:txBody>
                  <a:tcPr/>
                </a:tc>
                <a:tc>
                  <a:txBody>
                    <a:bodyPr/>
                    <a:lstStyle/>
                    <a:p>
                      <a:r>
                        <a:rPr lang="en-US" dirty="0">
                          <a:latin typeface="Times New Roman" panose="02020603050405020304" pitchFamily="18" charset="0"/>
                          <a:cs typeface="Times New Roman" panose="02020603050405020304" pitchFamily="18" charset="0"/>
                        </a:rPr>
                        <a:t>Module Implementation and Simulation of Timing Constraint Check Function of I2C Protocol Using Verilog</a:t>
                      </a:r>
                      <a:endParaRPr lang="en-IN" sz="1400" b="0"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2"/>
                        </a:rPr>
                        <a:t>Jun-Cheol Lee</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3"/>
                        </a:rPr>
                        <a:t>Tae-Oh Kim</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4"/>
                        </a:rPr>
                        <a:t>Joo-Hyung Chae</a:t>
                      </a:r>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methodology of Verilog modeling to check the compliance of the various timing parameters of the I2C-bus specification.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research on implementing and simulating the I2C protocol's timing constraint check function in Verilog has several drawbacks. Simulations may not fully capture real-world conditions like signal noise or hardware limitations.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30758804"/>
                  </a:ext>
                </a:extLst>
              </a:tr>
              <a:tr h="2111045">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Implementation Of I2C Protocol With Adaptive Baud Rate Using Verilog</a:t>
                      </a:r>
                    </a:p>
                    <a:p>
                      <a:endParaRPr lang="en-IN" b="0"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April 2024</a:t>
                      </a:r>
                      <a:endParaRPr lang="en-IN"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5"/>
                        </a:rPr>
                        <a:t>Naveen RS</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6"/>
                        </a:rPr>
                        <a:t>Sanjay S</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7"/>
                        </a:rPr>
                        <a:t>Senthil Murugan A</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8"/>
                        </a:rPr>
                        <a:t>Surya Prakash M</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r>
                        <a:rPr lang="en-IN"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hlinkClick r:id="rId9"/>
                        </a:rPr>
                        <a:t>Mukuntharaj</a:t>
                      </a:r>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9"/>
                        </a:rPr>
                        <a:t> C</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Verilog-based I2C controller, with its adaptive baud rate functionality, addresses the challenges posed by the varying baud rate requirements of devices in I2C communication. It not only improves versatility and compatibility but also simplifies system integration. The capability to dynamically adapt to device specifications significantly reduces the complexity of hardware design</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implementation of adaptive baud rate in I2C using Verilog increases design complexity, risks timing issues during dynamic adjustments, and may struggle to maintain stable communication across varying clock speeds.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821933"/>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EB57EF8E-EE42-F41D-D1B6-5A61399ED3DD}"/>
              </a:ext>
            </a:extLst>
          </p:cNvPr>
          <p:cNvGraphicFramePr>
            <a:graphicFrameLocks noGrp="1"/>
          </p:cNvGraphicFramePr>
          <p:nvPr>
            <p:extLst>
              <p:ext uri="{D42A27DB-BD31-4B8C-83A1-F6EECF244321}">
                <p14:modId xmlns:p14="http://schemas.microsoft.com/office/powerpoint/2010/main" val="2008410025"/>
              </p:ext>
            </p:extLst>
          </p:nvPr>
        </p:nvGraphicFramePr>
        <p:xfrm>
          <a:off x="274320" y="931026"/>
          <a:ext cx="11596253" cy="5406043"/>
        </p:xfrm>
        <a:graphic>
          <a:graphicData uri="http://schemas.openxmlformats.org/drawingml/2006/table">
            <a:tbl>
              <a:tblPr firstRow="1" bandRow="1">
                <a:tableStyleId>{487C13AC-C4EB-4B75-A16E-F28B5C2F6171}</a:tableStyleId>
              </a:tblPr>
              <a:tblGrid>
                <a:gridCol w="648393">
                  <a:extLst>
                    <a:ext uri="{9D8B030D-6E8A-4147-A177-3AD203B41FA5}">
                      <a16:colId xmlns:a16="http://schemas.microsoft.com/office/drawing/2014/main" val="376838038"/>
                    </a:ext>
                  </a:extLst>
                </a:gridCol>
                <a:gridCol w="2360814">
                  <a:extLst>
                    <a:ext uri="{9D8B030D-6E8A-4147-A177-3AD203B41FA5}">
                      <a16:colId xmlns:a16="http://schemas.microsoft.com/office/drawing/2014/main" val="3609171426"/>
                    </a:ext>
                  </a:extLst>
                </a:gridCol>
                <a:gridCol w="1113906">
                  <a:extLst>
                    <a:ext uri="{9D8B030D-6E8A-4147-A177-3AD203B41FA5}">
                      <a16:colId xmlns:a16="http://schemas.microsoft.com/office/drawing/2014/main" val="2063764867"/>
                    </a:ext>
                  </a:extLst>
                </a:gridCol>
                <a:gridCol w="2252749">
                  <a:extLst>
                    <a:ext uri="{9D8B030D-6E8A-4147-A177-3AD203B41FA5}">
                      <a16:colId xmlns:a16="http://schemas.microsoft.com/office/drawing/2014/main" val="2355592326"/>
                    </a:ext>
                  </a:extLst>
                </a:gridCol>
                <a:gridCol w="2593571">
                  <a:extLst>
                    <a:ext uri="{9D8B030D-6E8A-4147-A177-3AD203B41FA5}">
                      <a16:colId xmlns:a16="http://schemas.microsoft.com/office/drawing/2014/main" val="2321205055"/>
                    </a:ext>
                  </a:extLst>
                </a:gridCol>
                <a:gridCol w="2626820">
                  <a:extLst>
                    <a:ext uri="{9D8B030D-6E8A-4147-A177-3AD203B41FA5}">
                      <a16:colId xmlns:a16="http://schemas.microsoft.com/office/drawing/2014/main" val="2532982049"/>
                    </a:ext>
                  </a:extLst>
                </a:gridCol>
              </a:tblGrid>
              <a:tr h="698437">
                <a:tc>
                  <a:txBody>
                    <a:bodyPr/>
                    <a:lstStyle/>
                    <a:p>
                      <a:r>
                        <a:rPr lang="en-IN" dirty="0" err="1">
                          <a:latin typeface="Times New Roman" panose="02020603050405020304" pitchFamily="18" charset="0"/>
                          <a:cs typeface="Times New Roman" panose="02020603050405020304" pitchFamily="18" charset="0"/>
                        </a:rPr>
                        <a:t>S.No</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Title of paper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year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Author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Key findings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2959813577"/>
                  </a:ext>
                </a:extLst>
              </a:tr>
              <a:tr h="2221990">
                <a:tc>
                  <a:txBody>
                    <a:bodyPr/>
                    <a:lstStyle/>
                    <a:p>
                      <a:r>
                        <a:rPr lang="en-US" dirty="0">
                          <a:latin typeface="Times New Roman" panose="02020603050405020304" pitchFamily="18" charset="0"/>
                          <a:cs typeface="Times New Roman" panose="02020603050405020304" pitchFamily="18" charset="0"/>
                        </a:rPr>
                        <a:t>3</a:t>
                      </a:r>
                      <a:r>
                        <a:rPr lang="en-IN"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Functional Verification of SPI Protocol using UVM based on AMBA Architecture for Flash Memory Applications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2023</a:t>
                      </a:r>
                    </a:p>
                  </a:txBody>
                  <a:tcPr/>
                </a:tc>
                <a:tc>
                  <a:txBody>
                    <a:bodyPr/>
                    <a:lstStyle/>
                    <a:p>
                      <a:r>
                        <a:rPr lang="en-IN" dirty="0">
                          <a:latin typeface="Times New Roman" panose="02020603050405020304" pitchFamily="18" charset="0"/>
                          <a:cs typeface="Times New Roman" panose="02020603050405020304" pitchFamily="18" charset="0"/>
                        </a:rPr>
                        <a:t>Shaila C K,  G Manoj ,</a:t>
                      </a:r>
                    </a:p>
                    <a:p>
                      <a:r>
                        <a:rPr lang="en-IN" dirty="0">
                          <a:latin typeface="Times New Roman" panose="02020603050405020304" pitchFamily="18" charset="0"/>
                          <a:cs typeface="Times New Roman" panose="02020603050405020304" pitchFamily="18" charset="0"/>
                        </a:rPr>
                        <a:t>Divya P.S. , </a:t>
                      </a:r>
                      <a:r>
                        <a:rPr lang="en-IN" dirty="0" err="1">
                          <a:latin typeface="Times New Roman" panose="02020603050405020304" pitchFamily="18" charset="0"/>
                          <a:cs typeface="Times New Roman" panose="02020603050405020304" pitchFamily="18" charset="0"/>
                        </a:rPr>
                        <a:t>Vijila.M</a:t>
                      </a:r>
                      <a:endParaRPr lang="en-IN" dirty="0">
                        <a:latin typeface="Times New Roman" panose="02020603050405020304" pitchFamily="18" charset="0"/>
                        <a:cs typeface="Times New Roman" panose="02020603050405020304" pitchFamily="18" charset="0"/>
                      </a:endParaRPr>
                    </a:p>
                  </a:txBody>
                  <a:tcPr/>
                </a:tc>
                <a:tc>
                  <a:txBody>
                    <a:bodyPr/>
                    <a:lstStyle/>
                    <a:p>
                      <a:r>
                        <a:rPr lang="en-IN" b="0" dirty="0">
                          <a:latin typeface="Times New Roman" panose="02020603050405020304" pitchFamily="18" charset="0"/>
                          <a:cs typeface="Times New Roman" panose="02020603050405020304" pitchFamily="18" charset="0"/>
                        </a:rPr>
                        <a:t>High-Speed Data Transfer: </a:t>
                      </a:r>
                      <a:r>
                        <a:rPr lang="en-IN" dirty="0">
                          <a:latin typeface="Times New Roman" panose="02020603050405020304" pitchFamily="18" charset="0"/>
                          <a:cs typeface="Times New Roman" panose="02020603050405020304" pitchFamily="18" charset="0"/>
                        </a:rPr>
                        <a:t>SPI enables fast, synchronous communication, ideal for real-time </a:t>
                      </a:r>
                      <a:r>
                        <a:rPr lang="en-IN" dirty="0" err="1">
                          <a:latin typeface="Times New Roman" panose="02020603050405020304" pitchFamily="18" charset="0"/>
                          <a:cs typeface="Times New Roman" panose="02020603050405020304" pitchFamily="18" charset="0"/>
                        </a:rPr>
                        <a:t>applications.</a:t>
                      </a:r>
                      <a:r>
                        <a:rPr lang="en-IN" b="0" dirty="0" err="1">
                          <a:latin typeface="Times New Roman" panose="02020603050405020304" pitchFamily="18" charset="0"/>
                          <a:cs typeface="Times New Roman" panose="02020603050405020304" pitchFamily="18" charset="0"/>
                        </a:rPr>
                        <a:t>Full</a:t>
                      </a:r>
                      <a:r>
                        <a:rPr lang="en-IN" b="0" dirty="0">
                          <a:latin typeface="Times New Roman" panose="02020603050405020304" pitchFamily="18" charset="0"/>
                          <a:cs typeface="Times New Roman" panose="02020603050405020304" pitchFamily="18" charset="0"/>
                        </a:rPr>
                        <a:t>-Duplex: </a:t>
                      </a:r>
                      <a:r>
                        <a:rPr lang="en-IN" dirty="0">
                          <a:latin typeface="Times New Roman" panose="02020603050405020304" pitchFamily="18" charset="0"/>
                          <a:cs typeface="Times New Roman" panose="02020603050405020304" pitchFamily="18" charset="0"/>
                        </a:rPr>
                        <a:t>SPI supports simultaneous data transmission and reception, boosting efficiency.</a:t>
                      </a:r>
                    </a:p>
                  </a:txBody>
                  <a:tcPr/>
                </a:tc>
                <a:tc>
                  <a:txBody>
                    <a:bodyPr/>
                    <a:lstStyle/>
                    <a:p>
                      <a:r>
                        <a:rPr lang="en-US" b="0" dirty="0">
                          <a:latin typeface="Times New Roman" panose="02020603050405020304" pitchFamily="18" charset="0"/>
                          <a:cs typeface="Times New Roman" panose="02020603050405020304" pitchFamily="18" charset="0"/>
                        </a:rPr>
                        <a:t>No Acknowledgment Mechanism</a:t>
                      </a:r>
                      <a:r>
                        <a:rPr lang="en-US" dirty="0">
                          <a:latin typeface="Times New Roman" panose="02020603050405020304" pitchFamily="18" charset="0"/>
                          <a:cs typeface="Times New Roman" panose="02020603050405020304" pitchFamily="18" charset="0"/>
                        </a:rPr>
                        <a:t>: SPI lacks built-in error-checking or acknowledgment </a:t>
                      </a:r>
                      <a:r>
                        <a:rPr lang="en-US" dirty="0" err="1">
                          <a:latin typeface="Times New Roman" panose="02020603050405020304" pitchFamily="18" charset="0"/>
                          <a:cs typeface="Times New Roman" panose="02020603050405020304" pitchFamily="18" charset="0"/>
                        </a:rPr>
                        <a:t>features.</a:t>
                      </a:r>
                      <a:r>
                        <a:rPr lang="en-US" b="0" dirty="0" err="1">
                          <a:latin typeface="Times New Roman" panose="02020603050405020304" pitchFamily="18" charset="0"/>
                          <a:cs typeface="Times New Roman" panose="02020603050405020304" pitchFamily="18" charset="0"/>
                        </a:rPr>
                        <a:t>Limited</a:t>
                      </a:r>
                      <a:r>
                        <a:rPr lang="en-US" b="0" dirty="0">
                          <a:latin typeface="Times New Roman" panose="02020603050405020304" pitchFamily="18" charset="0"/>
                          <a:cs typeface="Times New Roman" panose="02020603050405020304" pitchFamily="18" charset="0"/>
                        </a:rPr>
                        <a:t> Distance: </a:t>
                      </a:r>
                      <a:r>
                        <a:rPr lang="en-US" dirty="0">
                          <a:latin typeface="Times New Roman" panose="02020603050405020304" pitchFamily="18" charset="0"/>
                          <a:cs typeface="Times New Roman" panose="02020603050405020304" pitchFamily="18" charset="0"/>
                        </a:rPr>
                        <a:t>SPI is not suitable for long-distance communication due to signal degradation.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9564355"/>
                  </a:ext>
                </a:extLst>
              </a:tr>
              <a:tr h="2485616">
                <a:tc>
                  <a:txBody>
                    <a:bodyPr/>
                    <a:lstStyle/>
                    <a:p>
                      <a:r>
                        <a:rPr lang="en-US" dirty="0">
                          <a:latin typeface="Times New Roman" panose="02020603050405020304" pitchFamily="18" charset="0"/>
                          <a:cs typeface="Times New Roman" panose="02020603050405020304" pitchFamily="18" charset="0"/>
                        </a:rPr>
                        <a:t>4</a:t>
                      </a:r>
                      <a:r>
                        <a:rPr lang="en-IN" dirty="0">
                          <a:latin typeface="Times New Roman" panose="02020603050405020304" pitchFamily="18" charset="0"/>
                          <a:cs typeface="Times New Roman" panose="02020603050405020304" pitchFamily="18" charset="0"/>
                        </a:rPr>
                        <a:t>.</a:t>
                      </a:r>
                    </a:p>
                  </a:txBody>
                  <a:tcPr/>
                </a:tc>
                <a:tc>
                  <a:txBody>
                    <a:bodyPr/>
                    <a:lstStyle/>
                    <a:p>
                      <a:r>
                        <a:rPr lang="en-US" dirty="0">
                          <a:latin typeface="Times New Roman" panose="02020603050405020304" pitchFamily="18" charset="0"/>
                          <a:cs typeface="Times New Roman" panose="02020603050405020304" pitchFamily="18" charset="0"/>
                        </a:rPr>
                        <a:t>Low Cost FPGA Implementation of a SPI over High Speed Optical SerDes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2018 </a:t>
                      </a:r>
                    </a:p>
                  </a:txBody>
                  <a:tcPr/>
                </a:tc>
                <a:tc>
                  <a:txBody>
                    <a:bodyPr/>
                    <a:lstStyle/>
                    <a:p>
                      <a:r>
                        <a:rPr lang="en-US" dirty="0">
                          <a:latin typeface="Times New Roman" panose="02020603050405020304" pitchFamily="18" charset="0"/>
                          <a:cs typeface="Times New Roman" panose="02020603050405020304" pitchFamily="18" charset="0"/>
                        </a:rPr>
                        <a:t>Peter </a:t>
                      </a:r>
                      <a:r>
                        <a:rPr lang="en-US" dirty="0" err="1">
                          <a:latin typeface="Times New Roman" panose="02020603050405020304" pitchFamily="18" charset="0"/>
                          <a:cs typeface="Times New Roman" panose="02020603050405020304" pitchFamily="18" charset="0"/>
                        </a:rPr>
                        <a:t>Hobden</a:t>
                      </a:r>
                      <a:r>
                        <a:rPr lang="en-US" dirty="0">
                          <a:latin typeface="Times New Roman" panose="02020603050405020304" pitchFamily="18" charset="0"/>
                          <a:cs typeface="Times New Roman" panose="02020603050405020304" pitchFamily="18" charset="0"/>
                        </a:rPr>
                        <a:t> and Saket Srivastava ,School of Engineering, University of Lincoln, United Kingdom</a:t>
                      </a:r>
                      <a:endParaRPr lang="en-IN" dirty="0">
                        <a:latin typeface="Times New Roman" panose="02020603050405020304" pitchFamily="18" charset="0"/>
                        <a:cs typeface="Times New Roman" panose="02020603050405020304" pitchFamily="18" charset="0"/>
                      </a:endParaRPr>
                    </a:p>
                  </a:txBody>
                  <a:tcPr/>
                </a:tc>
                <a:tc>
                  <a:txBody>
                    <a:bodyPr/>
                    <a:lstStyle/>
                    <a:p>
                      <a:r>
                        <a:rPr lang="en-US" b="0" dirty="0">
                          <a:latin typeface="Times New Roman" panose="02020603050405020304" pitchFamily="18" charset="0"/>
                          <a:cs typeface="Times New Roman" panose="02020603050405020304" pitchFamily="18" charset="0"/>
                        </a:rPr>
                        <a:t>Multiple Slaves</a:t>
                      </a:r>
                      <a:r>
                        <a:rPr lang="en-US" dirty="0">
                          <a:latin typeface="Times New Roman" panose="02020603050405020304" pitchFamily="18" charset="0"/>
                          <a:cs typeface="Times New Roman" panose="02020603050405020304" pitchFamily="18" charset="0"/>
                        </a:rPr>
                        <a:t>: SPI supports multiple slave devices, controlled via separate select lines (SS).</a:t>
                      </a:r>
                      <a:r>
                        <a:rPr lang="en-US" b="0" dirty="0">
                          <a:latin typeface="Times New Roman" panose="02020603050405020304" pitchFamily="18" charset="0"/>
                          <a:cs typeface="Times New Roman" panose="02020603050405020304" pitchFamily="18" charset="0"/>
                        </a:rPr>
                        <a:t>Low Power Consumption</a:t>
                      </a:r>
                      <a:r>
                        <a:rPr lang="en-US" dirty="0">
                          <a:latin typeface="Times New Roman" panose="02020603050405020304" pitchFamily="18" charset="0"/>
                          <a:cs typeface="Times New Roman" panose="02020603050405020304" pitchFamily="18" charset="0"/>
                        </a:rPr>
                        <a:t>: SPI is power-efficient, making it suitable for battery-powered embedded systems.</a:t>
                      </a:r>
                      <a:endParaRPr lang="en-IN" dirty="0">
                        <a:latin typeface="Times New Roman" panose="02020603050405020304" pitchFamily="18" charset="0"/>
                        <a:cs typeface="Times New Roman" panose="02020603050405020304" pitchFamily="18" charset="0"/>
                      </a:endParaRPr>
                    </a:p>
                  </a:txBody>
                  <a:tcPr/>
                </a:tc>
                <a:tc>
                  <a:txBody>
                    <a:bodyPr/>
                    <a:lstStyle/>
                    <a:p>
                      <a:r>
                        <a:rPr lang="en-US" b="0" dirty="0">
                          <a:latin typeface="Times New Roman" panose="02020603050405020304" pitchFamily="18" charset="0"/>
                          <a:cs typeface="Times New Roman" panose="02020603050405020304" pitchFamily="18" charset="0"/>
                        </a:rPr>
                        <a:t>Complexity with Multiple Slaves: </a:t>
                      </a:r>
                      <a:r>
                        <a:rPr lang="en-US" dirty="0">
                          <a:latin typeface="Times New Roman" panose="02020603050405020304" pitchFamily="18" charset="0"/>
                          <a:cs typeface="Times New Roman" panose="02020603050405020304" pitchFamily="18" charset="0"/>
                        </a:rPr>
                        <a:t>Managing multiple slave devices requires additional chip-select lines, increasing hardware </a:t>
                      </a:r>
                      <a:r>
                        <a:rPr lang="en-US" dirty="0" err="1">
                          <a:latin typeface="Times New Roman" panose="02020603050405020304" pitchFamily="18" charset="0"/>
                          <a:cs typeface="Times New Roman" panose="02020603050405020304" pitchFamily="18" charset="0"/>
                        </a:rPr>
                        <a:t>complexity.</a:t>
                      </a:r>
                      <a:r>
                        <a:rPr lang="en-US" b="0" dirty="0" err="1">
                          <a:latin typeface="Times New Roman" panose="02020603050405020304" pitchFamily="18" charset="0"/>
                          <a:cs typeface="Times New Roman" panose="02020603050405020304" pitchFamily="18" charset="0"/>
                        </a:rPr>
                        <a:t>No</a:t>
                      </a:r>
                      <a:r>
                        <a:rPr lang="en-US" b="0" dirty="0">
                          <a:latin typeface="Times New Roman" panose="02020603050405020304" pitchFamily="18" charset="0"/>
                          <a:cs typeface="Times New Roman" panose="02020603050405020304" pitchFamily="18" charset="0"/>
                        </a:rPr>
                        <a:t> Multi-Master Support:</a:t>
                      </a:r>
                      <a:r>
                        <a:rPr lang="en-US" dirty="0">
                          <a:latin typeface="Times New Roman" panose="02020603050405020304" pitchFamily="18" charset="0"/>
                          <a:cs typeface="Times New Roman" panose="02020603050405020304" pitchFamily="18" charset="0"/>
                        </a:rPr>
                        <a:t> SPI does not natively support multiple masters on the same bus.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55703"/>
                  </a:ext>
                </a:extLst>
              </a:tr>
            </a:tbl>
          </a:graphicData>
        </a:graphic>
      </p:graphicFrame>
    </p:spTree>
    <p:extLst>
      <p:ext uri="{BB962C8B-B14F-4D97-AF65-F5344CB8AC3E}">
        <p14:creationId xmlns:p14="http://schemas.microsoft.com/office/powerpoint/2010/main" val="249715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Literature Survey</a:t>
            </a:r>
            <a:endParaRPr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092B3753-174C-F320-1A7E-6C5B85A9630E}"/>
              </a:ext>
            </a:extLst>
          </p:cNvPr>
          <p:cNvGraphicFramePr>
            <a:graphicFrameLocks noGrp="1"/>
          </p:cNvGraphicFramePr>
          <p:nvPr>
            <p:extLst>
              <p:ext uri="{D42A27DB-BD31-4B8C-83A1-F6EECF244321}">
                <p14:modId xmlns:p14="http://schemas.microsoft.com/office/powerpoint/2010/main" val="2644057638"/>
              </p:ext>
            </p:extLst>
          </p:nvPr>
        </p:nvGraphicFramePr>
        <p:xfrm>
          <a:off x="1000123" y="1047405"/>
          <a:ext cx="10637695" cy="5096725"/>
        </p:xfrm>
        <a:graphic>
          <a:graphicData uri="http://schemas.openxmlformats.org/drawingml/2006/table">
            <a:tbl>
              <a:tblPr firstRow="1" bandRow="1">
                <a:tableStyleId>{487C13AC-C4EB-4B75-A16E-F28B5C2F6171}</a:tableStyleId>
              </a:tblPr>
              <a:tblGrid>
                <a:gridCol w="737237">
                  <a:extLst>
                    <a:ext uri="{9D8B030D-6E8A-4147-A177-3AD203B41FA5}">
                      <a16:colId xmlns:a16="http://schemas.microsoft.com/office/drawing/2014/main" val="2688466934"/>
                    </a:ext>
                  </a:extLst>
                </a:gridCol>
                <a:gridCol w="2208762">
                  <a:extLst>
                    <a:ext uri="{9D8B030D-6E8A-4147-A177-3AD203B41FA5}">
                      <a16:colId xmlns:a16="http://schemas.microsoft.com/office/drawing/2014/main" val="3985604461"/>
                    </a:ext>
                  </a:extLst>
                </a:gridCol>
                <a:gridCol w="1132954">
                  <a:extLst>
                    <a:ext uri="{9D8B030D-6E8A-4147-A177-3AD203B41FA5}">
                      <a16:colId xmlns:a16="http://schemas.microsoft.com/office/drawing/2014/main" val="406865590"/>
                    </a:ext>
                  </a:extLst>
                </a:gridCol>
                <a:gridCol w="2144684">
                  <a:extLst>
                    <a:ext uri="{9D8B030D-6E8A-4147-A177-3AD203B41FA5}">
                      <a16:colId xmlns:a16="http://schemas.microsoft.com/office/drawing/2014/main" val="3334255746"/>
                    </a:ext>
                  </a:extLst>
                </a:gridCol>
                <a:gridCol w="2855855">
                  <a:extLst>
                    <a:ext uri="{9D8B030D-6E8A-4147-A177-3AD203B41FA5}">
                      <a16:colId xmlns:a16="http://schemas.microsoft.com/office/drawing/2014/main" val="2934687276"/>
                    </a:ext>
                  </a:extLst>
                </a:gridCol>
                <a:gridCol w="1558203">
                  <a:extLst>
                    <a:ext uri="{9D8B030D-6E8A-4147-A177-3AD203B41FA5}">
                      <a16:colId xmlns:a16="http://schemas.microsoft.com/office/drawing/2014/main" val="3497728491"/>
                    </a:ext>
                  </a:extLst>
                </a:gridCol>
              </a:tblGrid>
              <a:tr h="646645">
                <a:tc>
                  <a:txBody>
                    <a:bodyPr/>
                    <a:lstStyle/>
                    <a:p>
                      <a:r>
                        <a:rPr lang="en-IN" dirty="0">
                          <a:latin typeface="Times New Roman" panose="02020603050405020304" pitchFamily="18" charset="0"/>
                          <a:cs typeface="Times New Roman" panose="02020603050405020304" pitchFamily="18" charset="0"/>
                        </a:rPr>
                        <a:t>S.NO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Title of paper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year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Author</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Key findings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Drawbacks</a:t>
                      </a:r>
                    </a:p>
                  </a:txBody>
                  <a:tcPr/>
                </a:tc>
                <a:extLst>
                  <a:ext uri="{0D108BD9-81ED-4DB2-BD59-A6C34878D82A}">
                    <a16:rowId xmlns:a16="http://schemas.microsoft.com/office/drawing/2014/main" val="699122302"/>
                  </a:ext>
                </a:extLst>
              </a:tr>
              <a:tr h="1639354">
                <a:tc>
                  <a:txBody>
                    <a:bodyPr/>
                    <a:lstStyle/>
                    <a:p>
                      <a:r>
                        <a:rPr lang="en-US" dirty="0">
                          <a:latin typeface="Times New Roman" panose="02020603050405020304" pitchFamily="18" charset="0"/>
                          <a:cs typeface="Times New Roman" panose="02020603050405020304" pitchFamily="18" charset="0"/>
                        </a:rPr>
                        <a:t>5</a:t>
                      </a:r>
                      <a:r>
                        <a:rPr lang="en-IN" dirty="0">
                          <a:latin typeface="Times New Roman" panose="02020603050405020304" pitchFamily="18" charset="0"/>
                          <a:cs typeface="Times New Roman" panose="02020603050405020304" pitchFamily="18" charset="0"/>
                        </a:rPr>
                        <a:t>.</a:t>
                      </a:r>
                    </a:p>
                  </a:txBody>
                  <a:tcPr/>
                </a:tc>
                <a:tc>
                  <a:txBody>
                    <a:bodyPr/>
                    <a:lstStyle/>
                    <a:p>
                      <a:r>
                        <a:rPr lang="en-US" dirty="0">
                          <a:latin typeface="Times New Roman" panose="02020603050405020304" pitchFamily="18" charset="0"/>
                          <a:cs typeface="Times New Roman" panose="02020603050405020304" pitchFamily="18" charset="0"/>
                        </a:rPr>
                        <a:t>A Quantitative Performance Study on CAN and CAN FD Vehicular Networks</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May 2018</a:t>
                      </a:r>
                    </a:p>
                  </a:txBody>
                  <a:tcPr/>
                </a:tc>
                <a:tc>
                  <a:txBody>
                    <a:bodyPr/>
                    <a:lstStyle/>
                    <a:p>
                      <a:r>
                        <a:rPr lang="en-IN" dirty="0">
                          <a:latin typeface="Times New Roman" panose="02020603050405020304" pitchFamily="18" charset="0"/>
                          <a:cs typeface="Times New Roman" panose="02020603050405020304" pitchFamily="18" charset="0"/>
                        </a:rPr>
                        <a:t>Guilherme Marcon </a:t>
                      </a:r>
                      <a:r>
                        <a:rPr lang="en-IN" dirty="0" err="1">
                          <a:latin typeface="Times New Roman" panose="02020603050405020304" pitchFamily="18" charset="0"/>
                          <a:cs typeface="Times New Roman" panose="02020603050405020304" pitchFamily="18" charset="0"/>
                        </a:rPr>
                        <a:t>Zago</a:t>
                      </a:r>
                      <a:r>
                        <a:rPr lang="en-IN" dirty="0">
                          <a:latin typeface="Times New Roman" panose="02020603050405020304" pitchFamily="18" charset="0"/>
                          <a:cs typeface="Times New Roman" panose="02020603050405020304" pitchFamily="18" charset="0"/>
                        </a:rPr>
                        <a:t> and Edison </a:t>
                      </a:r>
                      <a:r>
                        <a:rPr lang="en-IN" dirty="0" err="1">
                          <a:latin typeface="Times New Roman" panose="02020603050405020304" pitchFamily="18" charset="0"/>
                          <a:cs typeface="Times New Roman" panose="02020603050405020304" pitchFamily="18" charset="0"/>
                        </a:rPr>
                        <a:t>Pignaton</a:t>
                      </a:r>
                      <a:r>
                        <a:rPr lang="en-IN" dirty="0">
                          <a:latin typeface="Times New Roman" panose="02020603050405020304" pitchFamily="18" charset="0"/>
                          <a:cs typeface="Times New Roman" panose="02020603050405020304" pitchFamily="18" charset="0"/>
                        </a:rPr>
                        <a:t> de Freitas , Member, IEEE</a:t>
                      </a:r>
                    </a:p>
                  </a:txBody>
                  <a:tcPr/>
                </a:tc>
                <a:tc>
                  <a:txBody>
                    <a:bodyPr/>
                    <a:lstStyle/>
                    <a:p>
                      <a:r>
                        <a:rPr lang="en-US" dirty="0">
                          <a:latin typeface="Times New Roman" panose="02020603050405020304" pitchFamily="18" charset="0"/>
                          <a:cs typeface="Times New Roman" panose="02020603050405020304" pitchFamily="18" charset="0"/>
                        </a:rPr>
                        <a:t>The amount of electronic systems in agriculture machinery grows, becoming more complex and multifunctional. </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study may lack real-world testing, overlook edge-case scenarios, and may not fully address scalability in complex networks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7693734"/>
                  </a:ext>
                </a:extLst>
              </a:tr>
              <a:tr h="1553137">
                <a:tc>
                  <a:txBody>
                    <a:bodyPr/>
                    <a:lstStyle/>
                    <a:p>
                      <a:r>
                        <a:rPr lang="en-US" dirty="0">
                          <a:latin typeface="Times New Roman" panose="02020603050405020304" pitchFamily="18" charset="0"/>
                          <a:cs typeface="Times New Roman" panose="02020603050405020304" pitchFamily="18" charset="0"/>
                        </a:rPr>
                        <a:t>6</a:t>
                      </a:r>
                      <a:r>
                        <a:rPr lang="en-IN" dirty="0">
                          <a:latin typeface="Times New Roman" panose="02020603050405020304" pitchFamily="18" charset="0"/>
                          <a:cs typeface="Times New Roman" panose="02020603050405020304" pitchFamily="18" charset="0"/>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 framework for fragmenting/reconstituting data frame in Controller Area Network (CAN)</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February 2014</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sng"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hlinkClick r:id="rId2"/>
                        </a:rPr>
                        <a:t>Changmin</a:t>
                      </a:r>
                      <a:r>
                        <a:rPr lang="en-IN" sz="1400" b="0" i="0" u="sng"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hlinkClick r:id="rId2"/>
                        </a:rPr>
                        <a:t> Shin</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Controller Area Network (CAN) is a multi-master, message-based serial network communication protocol. Since the "Data field" of the CAN Frame supports the size of 8 bytes, the CAN transmitting node cannot transfer data beyond the size of 8 bytes. The purpose of this paper is to provide a framework for the transmission of long data beyond the size of 8 bytes in CAN network</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The framework may introduce overhead, complicate implementation, and potentially increase latency, impacting real-time performance in Controller Area Network (CAN) applications.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5533400"/>
                  </a:ext>
                </a:extLst>
              </a:tr>
            </a:tbl>
          </a:graphicData>
        </a:graphic>
      </p:graphicFrame>
    </p:spTree>
    <p:extLst>
      <p:ext uri="{BB962C8B-B14F-4D97-AF65-F5344CB8AC3E}">
        <p14:creationId xmlns:p14="http://schemas.microsoft.com/office/powerpoint/2010/main" val="4131073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Analysis - SWOT</a:t>
            </a:r>
            <a:endParaRPr dirty="0">
              <a:latin typeface="Times New Roman" panose="02020603050405020304" pitchFamily="18" charset="0"/>
              <a:cs typeface="Times New Roman" panose="02020603050405020304" pitchFamily="18" charset="0"/>
            </a:endParaRPr>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46567" y="796153"/>
            <a:ext cx="6735756" cy="2717809"/>
            <a:chOff x="928691" y="421011"/>
            <a:chExt cx="2812894" cy="2038408"/>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2030174" cy="2038408"/>
              <a:chOff x="928691" y="421011"/>
              <a:chExt cx="2030174" cy="2038408"/>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1074265" y="1045219"/>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Innovative Problem Solving</a:t>
                </a:r>
              </a:p>
              <a:p>
                <a:pPr marL="0" marR="0" lvl="0" indent="0" rtl="0">
                  <a:spcBef>
                    <a:spcPts val="0"/>
                  </a:spcBef>
                  <a:spcAft>
                    <a:spcPts val="0"/>
                  </a:spcAft>
                  <a:buNone/>
                </a:pPr>
                <a:r>
                  <a:rPr lang="en-US" sz="1600" dirty="0">
                    <a:solidFill>
                      <a:srgbClr val="434343"/>
                    </a:solidFill>
                    <a:latin typeface="Roboto"/>
                    <a:ea typeface="Roboto"/>
                    <a:cs typeface="Roboto"/>
                    <a:sym typeface="Roboto"/>
                  </a:rPr>
                  <a:t>S2. Real-world application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S3. Data driven and research based</a:t>
                </a:r>
                <a:endParaRPr dirty="0"/>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990976"/>
            <a:ext cx="5273936" cy="2767972"/>
            <a:chOff x="5188548" y="1062506"/>
            <a:chExt cx="3955451" cy="1459517"/>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267501" y="1062506"/>
              <a:ext cx="2876498" cy="1459517"/>
              <a:chOff x="6267501" y="1062506"/>
              <a:chExt cx="2876498" cy="1459517"/>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W1. Complexity of integration</a:t>
                </a:r>
              </a:p>
              <a:p>
                <a:r>
                  <a:rPr lang="en-US" sz="1600" dirty="0">
                    <a:solidFill>
                      <a:srgbClr val="434343"/>
                    </a:solidFill>
                    <a:latin typeface="Roboto"/>
                    <a:ea typeface="Roboto"/>
                    <a:cs typeface="Roboto"/>
                    <a:sym typeface="Roboto"/>
                  </a:rPr>
                  <a:t>W2. Security vulnerabilities</a:t>
                </a:r>
                <a:endParaRPr sz="1600" dirty="0">
                  <a:solidFill>
                    <a:srgbClr val="434343"/>
                  </a:solidFill>
                  <a:latin typeface="Roboto"/>
                  <a:ea typeface="Roboto"/>
                  <a:cs typeface="Roboto"/>
                  <a:sym typeface="Roboto"/>
                </a:endParaRPr>
              </a:p>
              <a:p>
                <a:r>
                  <a:rPr lang="en-US" sz="1600" dirty="0">
                    <a:solidFill>
                      <a:srgbClr val="434343"/>
                    </a:solidFill>
                    <a:latin typeface="Roboto"/>
                    <a:ea typeface="Roboto"/>
                    <a:cs typeface="Roboto"/>
                    <a:sym typeface="Roboto"/>
                  </a:rPr>
                  <a:t>W3. Limited flexibility</a:t>
                </a:r>
              </a:p>
              <a:p>
                <a:pPr marL="0" marR="0" lvl="0" indent="0" rtl="0">
                  <a:spcBef>
                    <a:spcPts val="0"/>
                  </a:spcBef>
                  <a:spcAft>
                    <a:spcPts val="0"/>
                  </a:spcAft>
                  <a:buNone/>
                </a:pPr>
                <a:endParaRPr lang="en-US" sz="1600" dirty="0">
                  <a:solidFill>
                    <a:srgbClr val="434343"/>
                  </a:solidFill>
                  <a:latin typeface="Roboto"/>
                  <a:ea typeface="Roboto"/>
                  <a:cs typeface="Roboto"/>
                  <a:sym typeface="Roboto"/>
                </a:endParaRP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874140"/>
            <a:ext cx="4833875" cy="1829819"/>
            <a:chOff x="5188548" y="2952300"/>
            <a:chExt cx="3670368" cy="1372398"/>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340416" y="2952300"/>
              <a:ext cx="2518500" cy="1372398"/>
              <a:chOff x="6340416" y="2952300"/>
              <a:chExt cx="2518500" cy="1372398"/>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340416" y="3298998"/>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a:ea typeface="Roboto"/>
                    <a:cs typeface="Roboto"/>
                    <a:sym typeface="Roboto"/>
                  </a:rPr>
                  <a:t>T1. </a:t>
                </a:r>
                <a:r>
                  <a:rPr lang="en-IN" sz="1600" dirty="0">
                    <a:solidFill>
                      <a:srgbClr val="434343"/>
                    </a:solidFill>
                    <a:latin typeface="Roboto"/>
                    <a:ea typeface="Roboto"/>
                    <a:cs typeface="Roboto"/>
                    <a:sym typeface="Roboto"/>
                  </a:rPr>
                  <a:t>Hardware Implementation</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r>
                  <a:rPr lang="en-US" sz="1600" dirty="0">
                    <a:solidFill>
                      <a:srgbClr val="434343"/>
                    </a:solidFill>
                    <a:latin typeface="Roboto"/>
                    <a:ea typeface="Roboto"/>
                    <a:cs typeface="Roboto"/>
                    <a:sym typeface="Roboto"/>
                  </a:rPr>
                  <a:t>T2. Debugging</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213100" y="4498050"/>
            <a:ext cx="6132114" cy="2109241"/>
            <a:chOff x="892757" y="3168878"/>
            <a:chExt cx="4599200" cy="1581970"/>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892757" y="3168878"/>
              <a:ext cx="3731700" cy="1581970"/>
              <a:chOff x="892757" y="3168878"/>
              <a:chExt cx="3731700" cy="1581970"/>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892757" y="3725148"/>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O1. Industry Relevance</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02. </a:t>
                </a:r>
                <a:r>
                  <a:rPr lang="en-IN" sz="1600" dirty="0">
                    <a:solidFill>
                      <a:srgbClr val="434343"/>
                    </a:solidFill>
                    <a:latin typeface="Roboto"/>
                    <a:ea typeface="Roboto"/>
                    <a:cs typeface="Roboto"/>
                    <a:sym typeface="Roboto"/>
                  </a:rPr>
                  <a:t>Research potential</a:t>
                </a:r>
                <a:endParaRPr sz="1600" dirty="0">
                  <a:solidFill>
                    <a:srgbClr val="434343"/>
                  </a:solidFill>
                  <a:latin typeface="Roboto"/>
                  <a:ea typeface="Roboto"/>
                  <a:cs typeface="Roboto"/>
                  <a:sym typeface="Roboto"/>
                </a:endParaRP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O3. Collaboration</a:t>
                </a:r>
              </a:p>
              <a:p>
                <a:pPr marL="0" marR="0" lvl="0" indent="0" algn="just" rtl="0">
                  <a:spcBef>
                    <a:spcPts val="0"/>
                  </a:spcBef>
                  <a:spcAft>
                    <a:spcPts val="0"/>
                  </a:spcAft>
                  <a:buNone/>
                </a:pPr>
                <a:endParaRPr dirty="0"/>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225100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BBD4-620D-8E56-D53B-31B38304EDA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8B169B-2850-9CC8-9F33-1C5501D16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9B613F56-FD6D-5831-552E-F4AF0AABAA3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Times New Roman" panose="02020603050405020304" pitchFamily="18" charset="0"/>
                <a:cs typeface="Times New Roman" panose="02020603050405020304" pitchFamily="18" charset="0"/>
                <a:sym typeface="Montserrat"/>
              </a:rPr>
              <a:t>Analysis – 4W1H</a:t>
            </a:r>
            <a:endParaRPr dirty="0">
              <a:latin typeface="Times New Roman" panose="02020603050405020304" pitchFamily="18" charset="0"/>
              <a:cs typeface="Times New Roman" panose="02020603050405020304" pitchFamily="18" charset="0"/>
            </a:endParaRPr>
          </a:p>
        </p:txBody>
      </p:sp>
      <p:sp>
        <p:nvSpPr>
          <p:cNvPr id="5" name="Google Shape;125;p3">
            <a:extLst>
              <a:ext uri="{FF2B5EF4-FFF2-40B4-BE49-F238E27FC236}">
                <a16:creationId xmlns:a16="http://schemas.microsoft.com/office/drawing/2014/main" id="{F7076416-7623-0980-E438-26D7B8B56AE0}"/>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sz="1600" b="1" dirty="0">
                <a:latin typeface="Times New Roman" panose="02020603050405020304" pitchFamily="18" charset="0"/>
                <a:ea typeface="Verdana" panose="020B0604030504040204" pitchFamily="34" charset="0"/>
                <a:cs typeface="Times New Roman" panose="02020603050405020304" pitchFamily="18" charset="0"/>
              </a:rPr>
              <a:t>Why:  </a:t>
            </a:r>
            <a:r>
              <a:rPr lang="en-IN" sz="1600" dirty="0">
                <a:latin typeface="Times New Roman" panose="02020603050405020304" pitchFamily="18" charset="0"/>
                <a:ea typeface="Verdana" panose="020B0604030504040204" pitchFamily="34" charset="0"/>
                <a:cs typeface="Times New Roman" panose="02020603050405020304" pitchFamily="18" charset="0"/>
              </a:rPr>
              <a:t>CAN</a:t>
            </a:r>
            <a:r>
              <a:rPr lang="en-IN" sz="1600" b="1" dirty="0">
                <a:latin typeface="Times New Roman" panose="02020603050405020304" pitchFamily="18" charset="0"/>
                <a:ea typeface="Verdana" panose="020B0604030504040204" pitchFamily="34" charset="0"/>
                <a:cs typeface="Times New Roman" panose="02020603050405020304" pitchFamily="18" charset="0"/>
              </a:rPr>
              <a:t> – </a:t>
            </a:r>
            <a:r>
              <a:rPr lang="en-IN" sz="1600" dirty="0">
                <a:latin typeface="Times New Roman" panose="02020603050405020304" pitchFamily="18" charset="0"/>
                <a:ea typeface="Verdana" panose="020B0604030504040204" pitchFamily="34" charset="0"/>
                <a:cs typeface="Times New Roman" panose="02020603050405020304" pitchFamily="18" charset="0"/>
              </a:rPr>
              <a:t>Chosen for reliability and real time data transfer like automative applications.</a:t>
            </a: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I2C – Short distance communication between multiple devices(sensors and displays) in embedded systems.</a:t>
            </a: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SPI – High speed communication between devices such as microcontrollers and memory devices. </a:t>
            </a: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1600" b="1" dirty="0">
                <a:latin typeface="Times New Roman" panose="02020603050405020304" pitchFamily="18" charset="0"/>
                <a:ea typeface="Verdana" panose="020B0604030504040204" pitchFamily="34" charset="0"/>
                <a:cs typeface="Times New Roman" panose="02020603050405020304" pitchFamily="18" charset="0"/>
              </a:rPr>
              <a:t>What: </a:t>
            </a:r>
            <a:r>
              <a:rPr lang="en-IN" sz="1600" dirty="0">
                <a:latin typeface="Times New Roman" panose="02020603050405020304" pitchFamily="18" charset="0"/>
                <a:ea typeface="Verdana" panose="020B0604030504040204" pitchFamily="34" charset="0"/>
                <a:cs typeface="Times New Roman" panose="02020603050405020304" pitchFamily="18" charset="0"/>
              </a:rPr>
              <a:t>CAN </a:t>
            </a:r>
            <a:r>
              <a:rPr lang="en-IN" sz="1600" b="1" dirty="0">
                <a:latin typeface="Times New Roman" panose="02020603050405020304" pitchFamily="18" charset="0"/>
                <a:ea typeface="Verdana" panose="020B0604030504040204" pitchFamily="34" charset="0"/>
                <a:cs typeface="Times New Roman" panose="02020603050405020304" pitchFamily="18" charset="0"/>
              </a:rPr>
              <a:t>– </a:t>
            </a:r>
            <a:r>
              <a:rPr lang="en-IN" sz="1600" dirty="0">
                <a:latin typeface="Times New Roman" panose="02020603050405020304" pitchFamily="18" charset="0"/>
                <a:ea typeface="Verdana" panose="020B0604030504040204" pitchFamily="34" charset="0"/>
                <a:cs typeface="Times New Roman" panose="02020603050405020304" pitchFamily="18" charset="0"/>
              </a:rPr>
              <a:t>Handling error detection and real time data exchange with multiple nodes.</a:t>
            </a:r>
          </a:p>
          <a:p>
            <a:r>
              <a:rPr lang="en-IN" sz="1600" dirty="0">
                <a:latin typeface="Times New Roman" panose="02020603050405020304" pitchFamily="18" charset="0"/>
                <a:ea typeface="Verdana" panose="020B0604030504040204" pitchFamily="34" charset="0"/>
                <a:cs typeface="Times New Roman" panose="02020603050405020304" pitchFamily="18" charset="0"/>
              </a:rPr>
              <a:t>            I2C - </a:t>
            </a:r>
            <a:r>
              <a:rPr lang="en-US" sz="1600" dirty="0">
                <a:latin typeface="Times New Roman" panose="02020603050405020304" pitchFamily="18" charset="0"/>
                <a:ea typeface="Verdana" panose="020B0604030504040204" pitchFamily="34" charset="0"/>
                <a:cs typeface="Times New Roman" panose="02020603050405020304" pitchFamily="18" charset="0"/>
              </a:rPr>
              <a:t>A two-wire, multi-master, multi-slave protocol used for low-speed communication</a:t>
            </a:r>
            <a:r>
              <a:rPr lang="en-IN" sz="1600" dirty="0">
                <a:latin typeface="Times New Roman" panose="02020603050405020304" pitchFamily="18" charset="0"/>
                <a:ea typeface="Verdana" panose="020B0604030504040204" pitchFamily="34" charset="0"/>
                <a:cs typeface="Times New Roman" panose="02020603050405020304" pitchFamily="18" charset="0"/>
              </a:rPr>
              <a:t>.</a:t>
            </a: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SPI - </a:t>
            </a:r>
            <a:r>
              <a:rPr lang="en-US" sz="1600" dirty="0">
                <a:latin typeface="Times New Roman" panose="02020603050405020304" pitchFamily="18" charset="0"/>
                <a:ea typeface="Verdana" panose="020B0604030504040204" pitchFamily="34" charset="0"/>
                <a:cs typeface="Times New Roman" panose="02020603050405020304" pitchFamily="18" charset="0"/>
              </a:rPr>
              <a:t>A four-wire protocol (MOSI, MISO, SCLK, and SS) communication between a master and one or more slaves.</a:t>
            </a: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1600" b="1" dirty="0">
                <a:latin typeface="Times New Roman" panose="02020603050405020304" pitchFamily="18" charset="0"/>
                <a:ea typeface="Verdana" panose="020B0604030504040204" pitchFamily="34" charset="0"/>
                <a:cs typeface="Times New Roman" panose="02020603050405020304" pitchFamily="18" charset="0"/>
              </a:rPr>
              <a:t>Where: </a:t>
            </a:r>
            <a:r>
              <a:rPr lang="en-IN" sz="1600" dirty="0">
                <a:latin typeface="Times New Roman" panose="02020603050405020304" pitchFamily="18" charset="0"/>
                <a:ea typeface="Verdana" panose="020B0604030504040204" pitchFamily="34" charset="0"/>
                <a:cs typeface="Times New Roman" panose="02020603050405020304" pitchFamily="18" charset="0"/>
              </a:rPr>
              <a:t>CAN</a:t>
            </a:r>
            <a:r>
              <a:rPr lang="en-IN" sz="1600" b="1" dirty="0">
                <a:latin typeface="Times New Roman" panose="02020603050405020304" pitchFamily="18" charset="0"/>
                <a:ea typeface="Verdana" panose="020B0604030504040204" pitchFamily="34" charset="0"/>
                <a:cs typeface="Times New Roman" panose="02020603050405020304" pitchFamily="18" charset="0"/>
              </a:rPr>
              <a:t> - </a:t>
            </a:r>
            <a:r>
              <a:rPr lang="en-US" sz="1600" dirty="0">
                <a:latin typeface="Times New Roman" panose="02020603050405020304" pitchFamily="18" charset="0"/>
                <a:ea typeface="Verdana" panose="020B0604030504040204" pitchFamily="34" charset="0"/>
                <a:cs typeface="Times New Roman" panose="02020603050405020304" pitchFamily="18" charset="0"/>
              </a:rPr>
              <a:t>Primarily used in automotive systems for internal communication (engine control, airbags, power windows)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I2C- </a:t>
            </a:r>
            <a:r>
              <a:rPr lang="en-US" sz="1600" dirty="0">
                <a:latin typeface="Times New Roman" panose="02020603050405020304" pitchFamily="18" charset="0"/>
                <a:ea typeface="Verdana" panose="020B0604030504040204" pitchFamily="34" charset="0"/>
                <a:cs typeface="Times New Roman" panose="02020603050405020304" pitchFamily="18" charset="0"/>
              </a:rPr>
              <a:t>Commonly used for connecting microcontrollers to peripherals like temperature sensors.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SPI - F</a:t>
            </a:r>
            <a:r>
              <a:rPr lang="en-US" sz="1600" dirty="0" err="1">
                <a:latin typeface="Times New Roman" panose="02020603050405020304" pitchFamily="18" charset="0"/>
                <a:ea typeface="Verdana" panose="020B0604030504040204" pitchFamily="34" charset="0"/>
                <a:cs typeface="Times New Roman" panose="02020603050405020304" pitchFamily="18" charset="0"/>
              </a:rPr>
              <a:t>ound</a:t>
            </a:r>
            <a:r>
              <a:rPr lang="en-US" sz="1600" dirty="0">
                <a:latin typeface="Times New Roman" panose="02020603050405020304" pitchFamily="18" charset="0"/>
                <a:ea typeface="Verdana" panose="020B0604030504040204" pitchFamily="34" charset="0"/>
                <a:cs typeface="Times New Roman" panose="02020603050405020304" pitchFamily="18" charset="0"/>
              </a:rPr>
              <a:t> in systems requiring fast data transfers like SD cards, flash memory, and LCD displays.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1600" b="1" dirty="0">
                <a:latin typeface="Times New Roman" panose="02020603050405020304" pitchFamily="18" charset="0"/>
                <a:ea typeface="Verdana" panose="020B0604030504040204" pitchFamily="34" charset="0"/>
                <a:cs typeface="Times New Roman" panose="02020603050405020304" pitchFamily="18" charset="0"/>
              </a:rPr>
              <a:t>How: </a:t>
            </a:r>
            <a:r>
              <a:rPr lang="en-IN" sz="1600" dirty="0">
                <a:latin typeface="Times New Roman" panose="02020603050405020304" pitchFamily="18" charset="0"/>
                <a:ea typeface="Verdana" panose="020B0604030504040204" pitchFamily="34" charset="0"/>
                <a:cs typeface="Times New Roman" panose="02020603050405020304" pitchFamily="18" charset="0"/>
              </a:rPr>
              <a:t>CAN</a:t>
            </a:r>
            <a:r>
              <a:rPr lang="en-IN" sz="1600" b="1" dirty="0">
                <a:latin typeface="Times New Roman" panose="02020603050405020304" pitchFamily="18" charset="0"/>
                <a:ea typeface="Verdana" panose="020B0604030504040204" pitchFamily="34" charset="0"/>
                <a:cs typeface="Times New Roman" panose="02020603050405020304" pitchFamily="18" charset="0"/>
              </a:rPr>
              <a:t> – </a:t>
            </a:r>
            <a:r>
              <a:rPr lang="en-IN" sz="1600" dirty="0">
                <a:latin typeface="Times New Roman" panose="02020603050405020304" pitchFamily="18" charset="0"/>
                <a:ea typeface="Verdana" panose="020B0604030504040204" pitchFamily="34" charset="0"/>
                <a:cs typeface="Times New Roman" panose="02020603050405020304" pitchFamily="18" charset="0"/>
              </a:rPr>
              <a:t>Connecting devices with twisted wires, setting baud rate and using a CAN frame for message management.</a:t>
            </a:r>
          </a:p>
          <a:p>
            <a:r>
              <a:rPr lang="en-IN" sz="1600" dirty="0">
                <a:latin typeface="Times New Roman" panose="02020603050405020304" pitchFamily="18" charset="0"/>
                <a:ea typeface="Verdana" panose="020B0604030504040204" pitchFamily="34" charset="0"/>
                <a:cs typeface="Times New Roman" panose="02020603050405020304" pitchFamily="18" charset="0"/>
              </a:rPr>
              <a:t>          I2C - </a:t>
            </a:r>
            <a:r>
              <a:rPr lang="en-US" sz="1600" dirty="0">
                <a:latin typeface="Times New Roman" panose="02020603050405020304" pitchFamily="18" charset="0"/>
                <a:ea typeface="Verdana" panose="020B0604030504040204" pitchFamily="34" charset="0"/>
                <a:cs typeface="Times New Roman" panose="02020603050405020304" pitchFamily="18" charset="0"/>
              </a:rPr>
              <a:t>Communicates via two wires (SDA for data, SCL for clock), using a master-slave architecture.</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r>
              <a:rPr lang="en-IN" sz="1600" dirty="0">
                <a:latin typeface="Times New Roman" panose="02020603050405020304" pitchFamily="18" charset="0"/>
                <a:ea typeface="Verdana" panose="020B0604030504040204" pitchFamily="34" charset="0"/>
                <a:cs typeface="Times New Roman" panose="02020603050405020304" pitchFamily="18" charset="0"/>
              </a:rPr>
              <a:t>          SPI - </a:t>
            </a:r>
            <a:r>
              <a:rPr lang="en-US" sz="1600" dirty="0">
                <a:latin typeface="Times New Roman" panose="02020603050405020304" pitchFamily="18" charset="0"/>
                <a:ea typeface="Verdana" panose="020B0604030504040204" pitchFamily="34" charset="0"/>
                <a:cs typeface="Times New Roman" panose="02020603050405020304" pitchFamily="18" charset="0"/>
              </a:rPr>
              <a:t>Operates with four wires (MOSI, MISO, SCLK, SS) where data is transferred between the master and slaves.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r>
              <a:rPr lang="en-IN" sz="1600" b="1" dirty="0">
                <a:latin typeface="Times New Roman" panose="02020603050405020304" pitchFamily="18" charset="0"/>
                <a:ea typeface="Verdana" panose="020B0604030504040204" pitchFamily="34" charset="0"/>
                <a:cs typeface="Times New Roman" panose="02020603050405020304" pitchFamily="18" charset="0"/>
              </a:rPr>
              <a:t>Refined Objective: </a:t>
            </a:r>
            <a:r>
              <a:rPr lang="en-US" sz="1600" dirty="0">
                <a:latin typeface="Times New Roman" panose="02020603050405020304" pitchFamily="18" charset="0"/>
                <a:ea typeface="Verdana" panose="020B0604030504040204" pitchFamily="34" charset="0"/>
                <a:cs typeface="Times New Roman" panose="02020603050405020304" pitchFamily="18" charset="0"/>
              </a:rPr>
              <a:t>To design, implement, and simulate the CAN, I2C, and SPI communication protocols in Verilog, focusing on accurate signal generation and waveform analysis. The project will demonstrate the functionality and performance of these protocols.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15805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X3N3aW1sYW5lc1YyIjpbXSwiQ3VsdHVyZUluZm9OYW1lIjoiZW4tVVMiLCJTdHlsZU5hbWUiOiJTdGFuZGFyZCIsIlZlcnNpb24iOnsiJGlkIjoiMiIsIlZlcnNpb24iOiIzLjYuMSIsIk9yaWdpbmFsQXNzZW1ibHlWZXJzaW9uIjoiMS4wMC4wMC4wMCIsIkVkaXRpb24iOiJQbHVzIiwiTGFzdFNhdmVkRWRpdGlvbiI6MywiSXNQbHVzRWRpdGlvbiI6dHJ1ZSwiSXNQcm9FZGl0aW9uIjpmYWxzZX0sIkVmZmVjdCI6MCwiU3R5bGUiOnsiJGlkIjoiMyIsIlRpbWViYW5kU3R5bGUiOnsiJGlkIjoiNCIsIlNjYWxlTWFya2luZyI6MCwiU2hhcGUiOjAsIlNoYXBlU3R5bGUiOnsiJGlkIjoiNSIsIk1hcmdpbiI6eyIkaWQiOiI2IiwiVG9wIjowLjAsIkxlZnQiOjEyLjAsIlJpZ2h0IjoxMi4wLCJCb3R0b20iOjAuMH0sIlBhZGRpbmciOnsiJGlkIjoiNyIsIlRvcCI6NS4wLCJMZWZ0IjowLjAsIlJpZ2h0IjowLjAsIkJvdHRvbSI6NS4wfSwiQmFja2dyb3VuZCI6eyIkaWQiOiI4IiwiQ29sb3IiOnsiJGlkIjoiOSIsIkEiOjI1NSwiUiI6NjgsIkciOjg0LCJCIjoxMDZ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MwLjAsIkJvcmRlclN0eWxlIjpudWxsLCJQYXJlbnRTdHlsZSI6bnVsbH0sIkJvdHRvbVRpZXJTaGFwZVN0eWxlIjp7IiRpZCI6IjE0IiwiTWFyZ2luIjp7IiRyZWYiOiI2In0sIlBhZGRpbmciOnsiJHJlZiI6IjcifSwiQmFja2dyb3VuZCI6eyIkcmVmIjoiOCJ9LCJJc1Zpc2libGUiOnRydWUsIldpZHRoIjo4NTguMCwiSGVpZ2h0IjozMC4wLCJCb3JkZXJTdHlsZSI6bnVsbCwiUGFyZW50U3R5bGUiOm51bGx9LCJSaWdodEVuZENhcHNTdHlsZSI6eyIkaWQiOiIxNSIsIkZvbnRTZXR0aW5ncyI6eyIkaWQiOiIxNiIsIkZvbnRTaXplIjoxOCwiRm9udE5hbWUiOiJDYWxpYnJpIiwiSXNCb2xkIjp0cnVlLCJJc0l0YWxpYyI6ZmFsc2UsIklzVW5kZXJsaW5lZCI6ZmFsc2UsIlBhcmVudFN0eWxlIjpudWxsfSwiQXV0b1NpemUiOjAsIkZvcmVncm91bmQiOnsiJGlkIjoiMTciLCJDb2xvciI6eyIkaWQiOiIxO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kiLCJUb3AiOjAuMCwiTGVmdCI6MC4wLCJSaWdodCI6MjUuMCwiQm90dG9tIjowLjB9LCJQYWRkaW5nIjp7IiRpZCI6IjIwIiwiVG9wIjowLjAsIkxlZnQiOjAuMCwiUmlnaHQiOjAuMCwiQm90dG9tIjowLjB9LCJCYWNrZ3JvdW5kIjp7IiRpZCI6IjIxIiwiQ29sb3IiOnsiJGlkIjoiMjIiLCJBIjo4OSwiUiI6MCwiRyI6MCwiQiI6MH19LCJJc1Zpc2libGUiOmZhbHNlLCJXaWR0aCI6MC4wLCJIZWlnaHQiOjAuMCwiQm9yZGVyU3R5bGUiOm51bGwsIlBhcmVudFN0eWxlIjpudWxsfSwiTGVmdEVuZENhcHNTdHlsZSI6eyIkaWQiOiIyMyIsIkZvbnRTZXR0aW5ncyI6eyIkaWQiOiIyNCIsIkZvbnRTaXplIjoxOCwiRm9udE5hbWUiOiJDYWxpYnJpIiwiSXNCb2xkIjp0cnVlLCJJc0l0YWxpYyI6ZmFsc2UsIklzVW5kZXJsaW5lZCI6ZmFsc2UsIlBhcmVudFN0eWxlIjpudWxsfSwiQXV0b1NpemUiOjAsIkZvcmVncm91bmQiOnsiJGlkIjoiMjUiLCJDb2xvciI6eyIkaWQiOiIyNiIsIkEiOjI1NSwiUiI6MTY2LCJHIjoxODMsIkIiOjM5fX0sIk1heFdpZHRoIjoiSW5maW5pdHkiLCJNYXhIZWlnaHQiOiJJbmZpbml0eSIsIlNtYXJ0Rm9yZWdyb3VuZElzQWN0aXZlIjpmYWxzZSwiSG9yaXpvbnRhbEFsaWdubWVudCI6MCwiVmVydGljYWxBbGlnbm1lbnQiOjAsIlNtYXJ0Rm9yZWdyb3VuZCI6bnVsbCwiQmFja2dyb3VuZEZpbGxUeXBlIjowLCJNYXJnaW4iOnsiJGlkIjoiMjciLCJUb3AiOjAuMCwiTGVmdCI6MjUuMCwiUmlnaHQiOjAuMCwiQm90dG9tIjowLjB9LCJQYWRkaW5nIjp7IiRpZCI6IjI4IiwiVG9wIjowLjAsIkxlZnQiOjAuMCwiUmlnaHQiOjAuMCwiQm90dG9tIjowLjB9LCJCYWNrZ3JvdW5kIjp7IiRpZCI6IjI5IiwiQ29sb3IiOnsiJHJlZiI6IjIyIn19LCJJc1Zpc2libGUiOmZhbHNlLCJXaWR0aCI6MC4wLCJIZWlnaHQiOjAuMCwiQm9yZGVyU3R5bGUiOm51bGwsIlBhcmVudFN0eWxlIjpudWxsfSwiVG9kYXlUZXh0U3R5bGUiOnsiJGlkIjoiMzAiLCJGb250U2V0dGluZ3MiOnsiJGlkIjoiMzEiLCJGb250U2l6ZSI6MTIsIkZvbnROYW1lIjoiQ2FsaWJyaS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1NSwiRyI6MCwiQiI6MH19LCJJc1Zpc2libGUiOnRydWUsIldpZHRoIjowLjAsIkhlaWdodCI6MC4wLCJCb3JkZXJTdHlsZSI6bnVsbCwiUGFyZW50U3R5bGUiOm51bGx9LCJTY2FsZVN0eWxlIjp7IiRpZCI6IjQyIiwiU2hhcGUiOjAsIlNob3dTZWdtZW50U2VwYXJhdG9ycyI6dHJ1ZSwiU2VnbWVudFNlcGFyYXRvck9wYWNpdHkiOjMwLCJIYXNCZWVuVmlzaWJsZUJlZm9yZSI6dHJ1ZSwiRm9udFNldHRpbmdzIjp7IiRpZCI6IjQzIiwiRm9udFNpemUiOjEwLCJGb250TmFtZSI6IkNhbGlicmkiLCJJc0JvbGQiOmZhbHN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AsIkhlaWdodCI6MzAuMH0sIk1pZGRsZVRpZXJTY2FsZVN0eWxlIjp7IiRpZCI6IjUwIiwiU2hhcGUiOjAsIlNob3dTZWdtZW50U2VwYXJhdG9ycyI6dHJ1ZSwiU2VnbWVudFNlcGFyYXRvck9wYWNpdHkiOjMwLCJIYXNCZWVuVmlzaWJsZUJlZm9yZSI6ZmFsc2UsIkZvbnRTZXR0aW5ncyI6eyIkaWQiOiI1MSIsIkZvbnRTaXplIjoxMC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JvdHRvbVRpZXJTY2FsZVN0eWxlIjp7IiRpZCI6IjUyIiwiU2hhcGUiOjAsIlNob3dTZWdtZW50U2VwYXJhdG9ycyI6dHJ1ZSwiU2VnbWVudFNlcGFyYXRvck9wYWNpdHkiOjMwLCJIYXNCZWVuVmlzaWJsZUJlZm9yZSI6ZmFsc2UsIkZvbnRTZXR0aW5ncyI6eyIkaWQiOiI1MyIsIkZvbnRTaXplIjoxMC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VsYXBzZWRUaW1lQmFja2dyb3VuZCI6eyIkaWQiOiI1NCIsIkNvbG9yIjp7IiRpZCI6IjU1IiwiQSI6NzcsIlIiOjAsIkciOjAsIkIiOjB9fSwiQXBwZW5kWWVhck9uWWVhckNoYW5nZSI6dHJ1ZSwiRWxhcHNlZFRpbWVGb3JtYXQiOjAsIlRvZGF5TWFya2VyUG9zaXRpb24iOjAsIlF1aWNrUG9zaXRpb24iOjMsIkFic29sdXRlUG9zaXRpb24iOjI0Ny41LCJNYXJnaW4iOnsiJGlkIjoiNTYiLCJUb3AiOjAuMCwiTGVmdCI6MTAuMCwiUmlnaHQiOjEwLjAsIkJvdHRvbSI6MC4wfSwiUGFkZGluZyI6eyIkaWQiOiI1NyIsIlRvcCI6MC4wLCJMZWZ0IjowLjAsIlJpZ2h0IjowLjAsIkJvdHRvbSI6MC4wfSwiQmFja2dyb3VuZCI6eyIkaWQiOiI1OCIsIkNvbG9yIjp7IiRpZCI6IjU5IiwiQSI6MjU1LCJSIjozMSwiRyI6NzMsIkIiOjEyNX19LCJJc1Zpc2libGUiOnRydWUsIldpZHRoIjowLjAsIkhlaWdodCI6MC4wLCJCb3JkZXJTdHlsZSI6bnVsbCwiUGFyZW50U3R5bGUiOm51bGx9LCJEZWZhdWx0TWlsZXN0b25lU3R5bGUiOnsiJGlkIjoiNjAiLCJTaGFwZSI6MCwiQ29ubmVjdG9yTWFyZ2luIjp7IiRpZCI6IjYxIiwiVG9wIjowLjAsIkxlZnQiOjIuMCwiUmlnaHQiOjIuMCwiQm90dG9tIjowLjB9LCJDb25uZWN0b3JTdHlsZSI6eyIkaWQiOiI2MiIsIkxpbmVDb2xvciI6eyIkaWQiOiI2MyIsIiR0eXBlIjoiTkxSRS5Db21tb24uRG9tLlNvbGlkQ29sb3JCcnVzaCwgTkxSRS5Db21tb24iLCJDb2xvciI6eyIkaWQiOiI2NCIsIkEiOjI1NSwiUiI6MzEsIkciOjczLCJCIjoxMjZ9fSwiTGluZVdlaWdodCI6MS4wLCJMaW5lVHlwZSI6MCwiUGFyZW50U3R5bGUiOm51bGx9LCJJc0JlbG93VGltZWJhbmQiOmZhbHNlLCJQb3NpdGlvbk9uVGFzayI6MCwiSGlkZURhdGUiOmZhbHNlLCJTaGFwZVNpemUiOjEsIlNwYWNpbmciOjEuMCwiUGFkZGluZyI6eyIkaWQiOiI2NSIsIlRvcCI6Ny4wLCJMZWZ0IjozLjAsIlJpZ2h0IjowLjAsIkJvdHRvbSI6Mi4wfSwiU2hhcGVTdHlsZSI6eyIkaWQiOiI2NiIsIk1hcmdpbiI6eyIkaWQiOiI2NyIsIlRvcCI6MC4wLCJMZWZ0IjowLjAsIlJpZ2h0IjowLjAsIkJvdHRvbSI6MC4wfSwiUGFkZGluZyI6eyIkaWQiOiI2OCIsIlRvcCI6MC4wLCJMZWZ0IjowLjAsIlJpZ2h0IjowLjAsIkJvdHRvbSI6MC4wfSwiQmFja2dyb3VuZCI6eyIkaWQiOiI2OSIsIkNvbG9yIjp7IiRpZCI6IjcwIiwiQSI6MjU1LCJSIjowLCJHIjoxMTQsIkIiOjE4OH19LCJJc1Zpc2libGUiOnRydWUsIldpZHRoIjoxOC4wLCJIZWlnaHQiOjIwLjAsIkJvcmRlclN0eWxlIjp7IiRpZCI6IjcxIiwiTGluZUNvbG9yIjp7IiRpZCI6IjcyIiwiJHR5cGUiOiJOTFJFLkNvbW1vbi5Eb20uU29saWRDb2xvckJydXNoLCBOTFJFLkNvbW1vbiIsIkNvbG9yIjp7IiRpZCI6IjczIiwiQSI6MjU1LCJSIjoyNTUsIkciOjAsIkIiOjB9fSwiTGluZVdlaWdodCI6MC4wLCJMaW5lVHlwZSI6MCwiUGFyZW50U3R5bGUiOm51bGx9LCJQYXJlbnRTdHlsZSI6bnVsbH0sIlRpdGxlU3R5bGUiOnsiJGlkIjoiNzQiLCJGb250U2V0dGluZ3MiOnsiJGlkIjoiNzUiLCJGb250U2l6ZSI6MTIsIkZvbnROYW1lIjoiQ2FsaWJyaSIsIklzQm9sZCI6dHJ1ZSwiSXNJdGFsaWMiOmZhbHNlLCJJc1VuZGVybGluZWQiOmZhbHNlLCJQYXJlbnRTdHlsZSI6bnVsbH0sIkF1dG9TaXplIjowLCJGb3JlZ3JvdW5kIjp7IiRpZCI6Ijc2IiwiQ29sb3IiOnsiJGlkIjoiNzciLCJBIjoyNTUsIlIiOjExNSwiRyI6MTE1LCJCIjoxMTV9fSwiTWF4V2lkdGgiOjIwMC4wLCJNYXhIZWlnaHQiOiJJbmZpbml0eSIsIlNtYXJ0Rm9yZWdyb3VuZElzQWN0aXZlIjpmYWxzZSwiSG9yaXpvbnRhbEFsaWdubWVudCI6MS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YWxpYnJpIiwiSXNCb2xkIjpmYWxzZSwiSXNJdGFsaWMiOmZhbHNlLCJJc1VuZGVybGluZWQiOmZhbHNlLCJQYXJlbnRTdHlsZSI6bnVsbH0sIkF1dG9TaXplIjowLCJGb3JlZ3JvdW5kIjp7IiRpZCI6IjgzIiwiQ29sb3IiOnsiJGlkIjoiODQiLCJBIjoyNTUsIlIiOjE2NiwiRyI6MTY2LCJCIjoxNjZ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w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aWQiOiI5NiIsIlRvcCI6MC4wLCJMZWZ0IjowLjAsIlJpZ2h0IjowLjAsIkJvdHRvbSI6MC4wfSwiUGFkZGluZyI6eyIkaWQiOiI5NyIsIlRvcCI6MC4wLCJMZWZ0IjowLjAsIlJpZ2h0IjowLjAsIkJvdHRvbSI6MC4wfSwiQmFja2dyb3VuZCI6eyIkaWQiOiI5OCIsIkNvbG9yIjp7IiRyZWYiOiIyMiJ9fSwiSXNWaXNpYmxlIjp0cnVlLCJXaWR0aCI6MC4wLCJIZWlnaHQiOjAuMCwiQm9yZGVyU3R5bGUiOm51bGwsIlBhcmVudFN0eWxlIjpudWxsfSwiRHVyYXRpb25TdHlsZSI6eyIkaWQiOiI5OSIsIkZvbnRTZXR0aW5ncyI6eyIkaWQiOiIxMDAiLCJGb250U2l6ZSI6MTAsIkZvbnROYW1lIjoiQ2FsaWJyaSIsIklzQm9sZCI6ZmFsc2UsIklzSXRhbGljIjpmYWxzZSwiSXNVbmRlcmxpbmVkIjpmYWxzZSwiUGFyZW50U3R5bGUiOm51bGx9LCJBdXRvU2l6ZSI6MCwiRm9yZWdyb3VuZCI6eyIkaWQiOiIxMDEiLCJDb2xvciI6eyIkaWQiOiIxMD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DQsIkciOjIwNCwiQiI6MjA0fX0sIkxpbmVXZWlnaHQiOjAuMCwiTGluZVR5cGUiOjAsIlBhcmVudFN0eWxlIjpudWxsfSwiVmVydGljYWxDb25uZWN0b3JTdHlsZSI6eyIkaWQiOiIxMDkiLCJMaW5lQ29sb3IiOnsiJGlkIjoiMTEwIiwiJHR5cGUiOiJOTFJFLkNvbW1vbi5Eb20uU29saWRDb2xvckJydXNoLCBOTFJFLkNvbW1vbiIsIkNvbG9yIjp7IiRpZCI6IjExMSIsIkEiOjI1NSwiUiI6MjA0LCJHIjoyMDQsIkIiOjIwNH19LCJMaW5lV2VpZ2h0IjowLjAsIkxpbmVUeXBlIjowLCJQYXJlbnRTdHlsZSI6bnVsbH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TEyIiwiTWFyZ2luIjp7IiRpZCI6IjExMyIsIlRvcCI6MC4wLCJMZWZ0Ijo0LjAsIlJpZ2h0Ijo0LjAsIkJvdHRvbSI6MC4wfSwiUGFkZGluZyI6eyIkaWQiOiIxMTQiLCJUb3AiOjAuMCwiTGVmdCI6MC4wLCJSaWdodCI6MC4wLCJCb3R0b20iOjAuMH0sIkJhY2tncm91bmQiOnsiJGlkIjoiMTE1IiwiQ29sb3IiOnsiJGlkIjoiMTE2IiwiQSI6MjU1LCJSIjowLCJHIjoxMTQsIkIiOjE4OH19LCJJc1Zpc2libGUiOnRydWUsIldpZHRoIjowLjAsIkhlaWdodCI6MTYuMCwiQm9yZGVyU3R5bGUiOnsiJGlkIjoiMTE3IiwiTGluZUNvbG9yIjp7IiRpZCI6IjExOCIsIiR0eXBlIjoiTkxSRS5Db21tb24uRG9tLlNvbGlkQ29sb3JCcnVzaCwgTkxSRS5Db21tb24iLCJDb2xvciI6eyIkaWQiOiIxMTkiLCJBIjoyNTUsIlIiOjI1NSwiRyI6MCwiQiI6MH19LCJMaW5lV2VpZ2h0IjowLjAsIkxpbmVUeXBlIjowLCJQYXJlbnRTdHlsZSI6bnVsbH0sIlBhcmVudFN0eWxlIjpudWxsfSwiVGl0bGVTdHlsZSI6eyIkaWQiOiIxMjAiLCJGb250U2V0dGluZ3MiOnsiJGlkIjoiMTIxIiwiRm9udFNpemUiOjEyLCJGb250TmFtZSI6IkNhbGlicmkiLCJJc0JvbGQiOnRydWUsIklzSXRhbGljIjpmYWxzZSwiSXNVbmRlcmxpbmVkIjpmYWxzZSwiUGFyZW50U3R5bGUiOm51bGx9LCJBdXRvU2l6ZSI6MCwiRm9yZWdyb3VuZCI6eyIkaWQiOiIxMjIiLCJDb2xvciI6eyIkaWQiOiIxMjMiLCJBIjoyNTUsIlIiOjk0LCJHIjo5NCwiQiI6OTR9fSwiTWF4V2lkdGgiOjIwMC4wLCJNYXhIZWlnaHQiOiJJbmZpbml0eSIsIlNtYXJ0Rm9yZWdyb3VuZElzQWN0aXZlIjpmYWxzZSwiSG9yaXpvbnRhbEFsaWdubWVudCI6MiwiVmVydGljYWxBbGlnbm1lbnQiOjAsIlNtYXJ0Rm9yZWdyb3VuZCI6bnVsbCwiQmFja2dyb3VuZEZpbGxUeXBlIjowLCJNYXJnaW4iOnsiJGlkIjoiMTI0IiwiVG9wIjowLjAsIkxlZnQiOjAuMCwiUmlnaHQiOjAuMCwiQm90dG9tIjowLjB9LCJQYWRkaW5nIjp7IiRpZCI6IjEyNSIsIlRvcCI6MC4wLCJMZWZ0IjowLjAsIlJpZ2h0IjowLjAsIkJvdHRvbSI6MC4wfSwiQmFja2dyb3VuZCI6eyIkaWQiOiIxMjYiLCJDb2xvciI6eyIkcmVmIjoiMjIifX0sIklzVmlzaWJsZSI6dHJ1ZSwiV2lkdGgiOjAuMCwiSGVpZ2h0IjowLjAsIkJvcmRlclN0eWxlIjpudWxsLCJQYXJlbnRTdHlsZSI6bnVsbH0sIkRhdGVTdHlsZSI6eyIkaWQiOiIxMjciLCJGb250U2V0dGluZ3MiOnsiJGlkIjoiMTI4IiwiRm9udFNpemUiOjEwLCJGb250TmFtZSI6IkNhbGlicmkiLCJJc0JvbGQiOmZhbHNlLCJJc0l0YWxpYyI6ZmFsc2UsIklzVW5kZXJsaW5lZCI6ZmFsc2UsIlBhcmVudFN0eWxlIjpudWxsfSwiQXV0b1NpemUiOjAsIkZvcmVncm91bmQiOnsiJGlkIjoiMTI5IiwiQ29sb3IiOnsiJGlkIjoiMTMwIiwiQSI6MjU1LCJSIjoyMjMsIkciOjgzLCJCIjozOX19LCJNYXhXaWR0aCI6MjAwLjAsIk1heEhlaWdodCI6IkluZmluaXR5IiwiU21hcnRGb3JlZ3JvdW5kSXNBY3RpdmUiOmZhbHNlLCJIb3Jpem9udGFsQWxpZ25tZW50IjowLCJWZXJ0aWNhbEFsaWdubWVudCI6MCwiU21hcnRGb3JlZ3JvdW5kIjpudWxsLCJCYWNrZ3JvdW5kRmlsbFR5cGUiOjAsIk1hcmdpbiI6eyIkaWQiOiIxMzEiLCJUb3AiOjAuMCwiTGVmdCI6MC4wLCJSaWdodCI6MC4wLCJCb3R0b20iOjAuMH0sIlBhZGRpbmciOnsiJGlkIjoiMTMyIiwiVG9wIjowLjAsIkxlZnQiOjAuMCwiUmlnaHQiOjAuMCwiQm90dG9tIjowLjB9LCJCYWNrZ3JvdW5kIjp7IiRpZCI6IjEzMyIsIkNvbG9yIjp7IiRyZWYiOiIyMiJ9fSwiSXNWaXNpYmxlIjp0cnVlLCJXaWR0aCI6MC4wLCJIZWlnaHQiOjAuMCwiQm9yZGVyU3R5bGUiOm51bGwsIlBhcmVudFN0eWxlIjpudWxsfSwiRGF0ZUZvcm1hdCI6eyIkaWQiOiIxMzQiLCJGb3JtYXRTdHJpbmciOiJNTU0gZCIsIlNlcGFyYXRvciI6Ii8iLCJVc2VJbnRlcm5hdGlvbmFsRGF0ZUZvcm1hdCI6ZmFsc2UsIkRhdGVJc1Zpc2libGUiOnRydWUsIlRpbWVJc1Zpc2libGUiOmZhbHNlLCJIb3VyRGlnaXRzIjoxLCJBbVBtRGVzaWduYXRvciI6MiwiVHJpbTAwTWludXRlcyI6ZmFsc2UsIkxhc3RLbm93blZpc2liaWxpdHlTdGF0ZSI6eyIkaWQiOiIxMzUiLCJEYXRlUGFydElzVmlzaWJsZSI6ZmFsc2UsIlRpbWVQYXJ0SXNWaXNpYmxlIjpmYWxzZX19LCJXZWVrTnVtYmVyaW5nIjp7IiRpZCI6IjEzNiIsIkZvcm1hdCI6MCwiSXNWaXNpYmxlIjpmYWxzZSwiTGFzdEtub3duVmlzaWJpbGl0eVN0YXRlIjpmYWxzZX0sIklzVmlzaWJsZSI6dHJ1ZSwiUGFyZW50U3R5bGUiOm51bGwsIl9leHBsaWNpdGx5U2V0Ijp7IiRpZCI6IjEzNy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M4IiwiR3JpZGxpbmVTdHlsZSI6eyIkaWQiOiIxMzkiLCJMaW5lQ29sb3IiOnsiJGlkIjoiMTQwIiwiJHR5cGUiOiJOTFJFLkNvbW1vbi5Eb20uU29saWRDb2xvckJydXNoLCBOTFJFLkNvbW1vbiIsIkNvbG9yIjp7IiRpZCI6IjE0MSIsIkEiOjM4LCJSIjo5MSwiRyI6MTU1LCJCIjoyMTN9fSwiTGluZVdlaWdodCI6MS4wLCJMaW5lVHlwZSI6MCwiUGFyZW50U3R5bGUiOm51bGx9LCJNYXJnaW4iOnsiJGlkIjoiMTQyIiwiVG9wIjowLjAsIkxlZnQiOjAuMCwiUmlnaHQiOjAuMCwiQm90dG9tIjowLjB9LCJQYWRkaW5nIjp7IiRpZCI6IjE0MyIsIlRvcCI6MC4wLCJMZWZ0IjowLjAsIlJpZ2h0IjowLjAsIkJvdHRvbSI6MC4wfSwiQmFja2dyb3VuZCI6bnVsbCwiSXNWaXNpYmxlIjp0cnVlLCJXaWR0aCI6MC4wLCJIZWlnaHQiOjAuMCwiQm9yZGVyU3R5bGUiOm51bGwsIlBhcmVudFN0eWxlIjpudWxsfSwiQWN0aXZpdHlMaW5lUGFuZWxTdHlsZSI6eyIkaWQiOiIxNDQiLCJBY3Rpdml0eUxpbmVTdHlsZSI6eyIkaWQiOiIxNDUiLCJMaW5lQ29sb3IiOnsiJGlkIjoiMTQ2IiwiJHR5cGUiOiJOTFJFLkNvbW1vbi5Eb20uU29saWRDb2xvckJydXNoLCBOTFJFLkNvbW1vbiIsIkNvbG9yIjp7IiRpZCI6IjE0NyIsIkEiOjM4LCJSIjo5MSwiRyI6MTU1LCJCIjoyMTN9fSwiTGluZVdlaWdodCI6MS4wLCJMaW5lVHlwZSI6MCwiUGFyZW50U3R5bGUiOm51bGx9LCJNYXJnaW4iOnsiJGlkIjoiMTQ4IiwiVG9wIjowLjAsIkxlZnQiOjAuMCwiUmlnaHQiOjAuMCwiQm90dG9tIjowLjB9LCJQYWRkaW5nIjp7IiRpZCI6IjE0OSIsIlRvcCI6MC4wLCJMZWZ0IjowLjAsIlJpZ2h0IjowLjAsIkJvdHRvbSI6MC4wfSwiQmFja2dyb3VuZCI6bnVsbCwiSXNWaXNpYmxlIjp0cnVlLCJXaWR0aCI6MC4wLCJIZWlnaHQiOjAuMCwiQm9yZGVyU3R5bGUiOm51bGwsIlBhcmVudFN0eWxlIjpudWxsfSwiU2hvd0VsYXBzZWRUaW1lR3JhZGllbnRTdHlsZSI6ZmFsc2UsIlRpbWViYW5kUmVzZXJ2ZWRMZWZ0QXJlYVN0eWxlIjp7IiRpZCI6IjE1MCIsIkFjdGl2aXR5SGVhZGVyV2lkdGgiOjAuMCwiSXNTZXQiOmZhbHNlfSwiRGVmYXVsdFN3aW1sYW5lU3R5bGUiOnsiJGlkIjoiMTUxIiwiSGVhZGVyU3R5bGUiOnsiJGlkIjoiMTUyIiwiVGV4dFN0eWxlIjp7IiRpZCI6IjE1MyIsIkZvbnRTZXR0aW5ncyI6eyIkaWQiOiIxNTQiLCJGb250U2l6ZSI6MTIsIkZvbnROYW1lIjoiQ2FsaWJyaSIsIklzQm9sZCI6ZmFsc2UsIklzSXRhbGljIjpmYWxzZSwiSXNVbmRlcmxpbmVkIjpmYWxzZSwiUGFyZW50U3R5bGUiOm51bGx9LCJBdXRvU2l6ZSI6MCwiRm9yZWdyb3VuZCI6eyIkaWQiOiIxNTUiLCJDb2xvciI6eyIkaWQiOiIxNTYiLCJBIjoyNTUsIlIiOjI1NSwiRyI6MjU1LCJCIjoyNTV9fSwiTWF4V2lkdGgiOiJJbmZpbml0eSIsIk1heEhlaWdodCI6IkluZmluaXR5IiwiU21hcnRGb3JlZ3JvdW5kSXNBY3RpdmUiOmZhbHNlLCJIb3Jpem9udGFsQWxpZ25tZW50IjowLCJWZXJ0aWNhbEFsaWdubWVudCI6MCwiU21hcnRGb3JlZ3JvdW5kIjpudWxsLCJCYWNrZ3JvdW5kRmlsbFR5cGUiOjAsIk1hcmdpbiI6eyIkaWQiOiIxNTciLCJUb3AiOjAuMCwiTGVmdCI6MC4wLCJSaWdodCI6MC4wLCJCb3R0b20iOjAuMH0sIlBhZGRpbmciOnsiJGlkIjoiMTU4IiwiVG9wIjowLjAsIkxlZnQiOjAuMCwiUmlnaHQiOjAuMCwiQm90dG9tIjowLjB9LCJCYWNrZ3JvdW5kIjpudWxsLCJJc1Zpc2libGUiOnRydWUsIldpZHRoIjowLjAsIkhlaWdodCI6MC4wLCJCb3JkZXJTdHlsZSI6bnVsbCwiUGFyZW50U3R5bGUiOm51bGx9LCJSZWN0YW5nbGVTdHlsZSI6eyIkaWQiOiIxNTkiLCJNYXJnaW4iOnsiJGlkIjoiMTYwIiwiVG9wIjowLjAsIkxlZnQiOjAuMCwiUmlnaHQiOjAuMCwiQm90dG9tIjowLjB9LCJQYWRkaW5nIjp7IiRpZCI6IjE2MSIsIlRvcCI6MC4wLCJMZWZ0IjowLjAsIlJpZ2h0IjowLjAsIkJvdHRvbSI6MC4wfSwiQmFja2dyb3VuZCI6eyIkaWQiOiIxNjIiLCJDb2xvciI6eyIkaWQiOiIxNjMiLCJBIjoxMjcsIlIiOjkxLCJHIjoxNTUsIkIiOjIxM319LCJJc1Zpc2libGUiOnRydWUsIldpZHRoIjowLjAsIkhlaWdodCI6MC4wLCJCb3JkZXJTdHlsZSI6eyIkaWQiOiIxNjQiLCJMaW5lQ29sb3IiOnsiJGlkIjoiMTY1IiwiJHR5cGUiOiJOTFJFLkNvbW1vbi5Eb20uU29saWRDb2xvckJydXNoLCBOTFJFLkNvbW1vbiIsIkNvbG9yIjp7IiRpZCI6IjE2NiIsIkEiOjI1NSwiUiI6MjU1LCJHIjowLCJCIjowfX0sIkxpbmVXZWlnaHQiOjAuMCwiTGluZVR5cGUiOjAsIlBhcmVudFN0eWxlIjpudWxsfSwiUGFyZW50U3R5bGUiOm51bGx9LCJNYXJnaW4iOnsiJGlkIjoiMTY3IiwiVG9wIjowLjAsIkxlZnQiOjAuMCwiUmlnaHQiOjAuMCwiQm90dG9tIjowLjB9LCJQYWRkaW5nIjp7IiRpZCI6IjE2OCIsIlRvcCI6MC4wLCJMZWZ0IjowLjAsIlJpZ2h0IjowLjAsIkJvdHRvbSI6MC4wfSwiQmFja2dyb3VuZCI6bnVsbCwiSXNWaXNpYmxlIjp0cnVlLCJXaWR0aCI6MC4wLCJIZWlnaHQiOjAuMCwiQm9yZGVyU3R5bGUiOm51bGwsIlBhcmVudFN0eWxlIjpudWxsfSwiQmFja2dyb3VuZFN0eWxlIjp7IiRpZCI6IjE2OSIsIk1hcmdpbiI6eyIkaWQiOiIxNzAiLCJUb3AiOjAuMCwiTGVmdCI6MC4wLCJSaWdodCI6MC4wLCJCb3R0b20iOjAuMH0sIlBhZGRpbmciOnsiJGlkIjoiMTcxIiwiVG9wIjowLjAsIkxlZnQiOjAuMCwiUmlnaHQiOjAuMCwiQm90dG9tIjowLjB9LCJCYWNrZ3JvdW5kIjp7IiRpZCI6IjE3MiIsIkNvbG9yIjp7IiRpZCI6IjE3MyIsIkEiOjM4LCJSIjo5MSwiRyI6MTU1LCJCIjoyMTN9fSwiSXNWaXNpYmxlIjp0cnVlLCJXaWR0aCI6MC4wLCJIZWlnaHQiOjAuMCwiQm9yZGVyU3R5bGUiOnsiJGlkIjoiMTc0IiwiTGluZUNvbG9yIjp7IiRpZCI6IjE3NSIsIiR0eXBlIjoiTkxSRS5Db21tb24uRG9tLlNvbGlkQ29sb3JCcnVzaCwgTkxSRS5Db21tb24iLCJDb2xvciI6eyIkaWQiOiIxNzYiLCJBIjoyNTUsIlIiOjI1NSwiRyI6MCwiQiI6MH19LCJMaW5lV2VpZ2h0IjowLjAsIkxpbmVUeXBlIjowLCJQYXJlbnRTdHlsZSI6bnVsbH0sIlBhcmVudFN0eWxlIjpudWxsfSwiSXNBYm92ZVRpbWViYW5kIjpmYWxzZSwiTWFyZ2luIjp7IiRpZCI6IjE3NyIsIlRvcCI6MC4wLCJMZWZ0IjowLjAsIlJpZ2h0IjowLjAsIkJvdHRvbSI6MC4wfSwiUGFkZGluZyI6eyIkaWQiOiIxNzgiLCJUb3AiOjAuMCwiTGVmdCI6MC4wLCJSaWdodCI6MC4wLCJCb3R0b20iOjAuMH0sIklzVmlzaWJsZSI6dHJ1ZSwiV2lkdGgiOjAuMCwiSGVpZ2h0IjowLjAsIkJvcmRlclN0eWxlIjpudWxsLCJQYXJlbnRTdHlsZSI6bnVsbH19LCJTY2FsZSI6eyIkaWQiOiIxNzkiLCJTdGFydERhdGUiOiIyMDE1LTA1LTEwVDIzOjU5OjU5Ljk5OVoiLCJFbmREYXRlIjoiMjAxOS0wMS0zMFQyMzo1OTowMCIsIkZvcm1hdCI6Ik1NTSIsIlR5cGUiOjIsIkF1dG9EYXRlUmFuZ2UiOnRydWUsIldvcmtpbmdEYXlzIjoxMjcsIkZpc2NhbFllYXIiOnsiJGlkIjoiMTgwIiwiU3RhcnRNb250aCI6MSwiVXNlU3RhcnRpbmdZZWFyRm9yTnVtYmVyaW5nIjp0cnVlLCJTaG93RmlzY2FsWWVhckxhYmVsIjp0cnVlfSwiVG9kYXlNYXJrZXJUZXh0IjoiVG9kYXkiLCJBdXRvU2NhbGVUeXBlIjp0cnVlfSwiU2NhbGVWMiI6eyIkaWQiOiIxODEiLCJTdGFydERhdGUiOiIyMDE1LTA1LTEwVDIzOjU5OjU5Ljk5OVoiLCJFbmREYXRlIjoiMjAxOS0wMS0zMFQyMzo1OTowMCIsIkF1dG9EYXRlUmFuZ2UiOnRydWUsIldvcmtpbmdEYXlzIjoxMjcsIkZpc2NhbFllYXIiOnsiJHJlZiI6IjE4MCJ9LCJUb2RheU1hcmtlclRleHQiOiJUb2RheSIsIkF1dG9TY2FsZVR5cGUiOnRydWUsIlRpbWViYW5kU2NhbGVzIjp7IiRpZCI6IjE4MiIsIlRvcFNjYWxlTGF5ZXIiOnsiJGlkIjoiMTgzIiwiRm9ybWF0IjoiTU1NIiwiVHlwZSI6Mn0sIk1pZGRsZVNjYWxlTGF5ZXIiOnsiJGlkIjoiMTg0IiwiRm9ybWF0IjpudWxsLCJUeXBlIjowfSwiQm90dG9tU2NhbGVMYXllciI6eyIkaWQiOiIxODUiLCJGb3JtYXQiOm51bGwsIlR5cGUiOjB9fX0sIk1pbGVzdG9uZXMiOlt7IiRpZCI6IjE4NiIsIkRhdGUiOiIyMDE4LTA1LTEwVDIzOjU5OjAwWiIsIlN0eWxlIjp7IiRpZCI6IjE4NyIsIlNoYXBlIjoyLCJDb25uZWN0b3JNYXJnaW4iOnsiJHJlZiI6IjYxIn0sIkNvbm5lY3RvclN0eWxlIjp7IiRpZCI6IjE4OCIsIkxpbmVDb2xvciI6eyIkaWQiOiIxODkiLCIkdHlwZSI6Ik5MUkUuQ29tbW9uLkRvbS5Tb2xpZENvbG9yQnJ1c2gsIE5MUkUuQ29tbW9uIiwiQ29sb3IiOnsiJGlkIjoiMTkwIiwiQSI6MjU1LCJSIjo2NSwiRyI6MTM4LCJCIjoxNzl9fSwiTGluZVdlaWdodCI6MS4wLCJMaW5lVHlwZSI6MCwiUGFyZW50U3R5bGUiOnsiJHJlZiI6IjYyIn19LCJJc0JlbG93VGltZWJhbmQiOmZhbHNlLCJQb3NpdGlvbk9uVGFzayI6MCwiSGlkZURhdGUiOmZhbHNlLCJTaGFwZVNpemUiOjEsIlNwYWNpbmciOjEuMCwiUGFkZGluZyI6eyIkcmVmIjoiNjUifSwiU2hhcGVTdHlsZSI6eyIkaWQiOiIxOTEiLCJNYXJnaW4iOnsiJHJlZiI6IjY3In0sIlBhZGRpbmciOnsiJHJlZiI6IjY4In0sIkJhY2tncm91bmQiOnsiJHJlZiI6IjY5In0sIklzVmlzaWJsZSI6dHJ1ZSwiV2lkdGgiOjEzLjAsIkhlaWdodCI6MTMuMCwiQm9yZGVyU3R5bGUiOnsiJGlkIjoiMTkyIiwiTGluZUNvbG9yIjp7IiRyZWYiOiI3MiJ9LCJMaW5lV2VpZ2h0IjowLjAsIkxpbmVUeXBlIjowLCJQYXJlbnRTdHlsZSI6eyIkcmVmIjoiNzEifX0sIlBhcmVudFN0eWxlIjp7IiRyZWYiOiI2NiJ9fSwiVGl0bGVTdHlsZSI6eyIkaWQiOiIxOTMiLCJGb250U2V0dGluZ3MiOnsiJGlkIjoiMTk0IiwiRm9udFNpemUiOjEyLCJGb250TmFtZSI6IkNhbGlicmkiLCJJc0JvbGQiOnRydWUsIklzSXRhbGljIjpmYWxzZSwiSXNVbmRlcmxpbmVkIjpmYWxzZSwiUGFyZW50U3R5bGUiOnsiJHJlZiI6Ijc1In19LCJBdXRvU2l6ZSI6MiwiRm9yZWdyb3VuZCI6eyIkcmVmIjoiNzYifSwiTWF4V2lkdGgiOjkyLjg1MTU3Nzc1ODc4OTA2My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xOTUiLCJMaW5lQ29sb3IiOm51bGwsIkxpbmVXZWlnaHQiOjAuMCwiTGluZVR5cGUiOjAsIlBhcmVudFN0eWxlIjpudWxsfSwiUGFyZW50U3R5bGUiOnsiJHJlZiI6Ijc0In19LCJEYXRlU3R5bGUiOnsiJGlkIjoiMTk2IiwiRm9udFNldHRpbmdzIjp7IiRpZCI6IjE5NyIsIkZvbnRTaXplIjoxMCwiRm9udE5hbWUiOiJDYWxpYnJpIiwiSXNCb2xkIjpmYWxzZSwiSXNJdGFsaWMiOmZhbHNlLCJJc1VuZGVybGluZWQiOmZhbHNlLCJQYXJlbnRTdHlsZSI6eyIkcmVmIjoiODIifX0sIkF1dG9TaXplIjoyLCJGb3JlZ3JvdW5kIjp7IiRyZWYiOiI4MyJ9LCJNYXhXaWR0aCI6Mzcu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xOTgiLCJMaW5lQ29sb3IiOm51bGwsIkxpbmVXZWlnaHQiOjAuMCwiTGluZVR5cGUiOjAsIlBhcmVudFN0eWxlIjpudWxsfSwiUGFyZW50U3R5bGUiOnsiJHJlZiI6IjgxIn19LCJEYXRlRm9ybWF0Ijp7IiRyZWYiOiI4OCJ9LCJXZWVrTnVtYmVyaW5nIjp7IiRpZCI6IjE5OSIsIkZvcm1hdCI6MCwiSXNWaXNpYmxlIjpmYWxzZSwiTGFzdEtub3duVmlzaWJpbGl0eVN0YXRlIjpmYWxzZX0sIklzVmlzaWJsZSI6dHJ1ZSwiUGFyZW50U3R5bGUiOnsiJHJlZiI6IjYwIn19LCJJbmRleCI6MSwiUGVyY2VudGFnZUNvbXBsZXRlIjpudWxsLCJQb3NpdGlvbiI6eyJSYXRpbyI6MC4xMzA1NjMyNjk3MjExMzcxNiwiSXNDdXN0b20iOmZhbHNlfSwiRGF0ZUZvcm1hdCI6eyIkcmVmIjoiODgifSwiV2Vla051bWJlcmluZyI6eyIkaWQiOiIyMDAiLCJGb3JtYXQiOjAsIklzVmlzaWJsZSI6ZmFsc2UsIkxhc3RLbm93blZpc2liaWxpdHlTdGF0ZSI6ZmFsc2V9LCJSZWxhdGVkVGFza0lkIjoiMDAwMDAwMDAtMDAwMC0wMDAwLTAwMDAtMDAwMDAwMDAwMDAwIiwiSWQiOiJhNThmMjk0OC03YzAzLTQzYzAtOGFiYy1mNDE5MTNlNDBjYWUiLCJJbXBvcnRJZCI6bnVsbCwiVGl0bGUiOiJLaWNrIE9mZiIsIk5vdGUiOm51bGwsIkh5cGVybGluayI6eyIkaWQiOiIyMDEiLCJBZGRyZXNzIjpudWxsLCJTdWJBZGRyZXNzIjpudWxsfSwiSXNDaGFuZ2VkIjpmYWxzZSwiSXNOZXciOnRydWV9LHsiJGlkIjoiMjAyIiwiRGF0ZSI6IjIwMTgtMDYtMDdUMjM6NTk6MDBaIiwiU3R5bGUiOnsiJGlkIjoiMjAzIiwiU2hhcGUiOjEsIkNvbm5lY3Rvck1hcmdpbiI6eyIkcmVmIjoiNjEifSwiQ29ubmVjdG9yU3R5bGUiOnsiJGlkIjoiMjA0IiwiTGluZUNvbG9yIjp7IiRpZCI6IjIwNSIsIiR0eXBlIjoiTkxSRS5Db21tb24uRG9tLlNvbGlkQ29sb3JCcnVzaCwgTkxSRS5Db21tb24iLCJDb2xvciI6eyIkaWQiOiIyMDYiLCJBIjoyNTUsIlIiOjY1LCJHIjoxMzgsIkIiOjE3OX19LCJMaW5lV2VpZ2h0IjoxLjAsIkxpbmVUeXBlIjowLCJQYXJlbnRTdHlsZSI6eyIkcmVmIjoiNjIifX0sIklzQmVsb3dUaW1lYmFuZCI6ZmFsc2UsIlBvc2l0aW9uT25UYXNrIjowLCJIaWRlRGF0ZSI6ZmFsc2UsIlNoYXBlU2l6ZSI6MSwiU3BhY2luZyI6MS4wLCJQYWRkaW5nIjp7IiRyZWYiOiI2NSJ9LCJTaGFwZVN0eWxlIjp7IiRpZCI6IjIwNyIsIk1hcmdpbiI6eyIkcmVmIjoiNjcifSwiUGFkZGluZyI6eyIkcmVmIjoiNjgifSwiQmFja2dyb3VuZCI6eyIkaWQiOiIyMDgiLCJDb2xvciI6eyIkaWQiOiIyMDkiLCJBIjoyNTUsIlIiOjY1LCJHIjoxMzgsIkIiOjE3OX19LCJJc1Zpc2libGUiOnRydWUsIldpZHRoIjoxMy4wLCJIZWlnaHQiOjEzLjAsIkJvcmRlclN0eWxlIjp7IiRpZCI6IjIxMCIsIkxpbmVDb2xvciI6eyIkcmVmIjoiNzIifSwiTGluZVdlaWdodCI6MC4wLCJMaW5lVHlwZSI6MCwiUGFyZW50U3R5bGUiOnsiJHJlZiI6IjcxIn19LCJQYXJlbnRTdHlsZSI6eyIkcmVmIjoiNjYifX0sIlRpdGxlU3R5bGUiOnsiJGlkIjoiMjExIiwiRm9udFNldHRpbmdzIjp7IiRpZCI6IjIxMiIsIkZvbnRTaXplIjoxMiwiRm9udE5hbWUiOiJDYWxpYnJpIiwiSXNCb2xkIjp0cnVlLCJJc0l0YWxpYyI6ZmFsc2UsIklzVW5kZXJsaW5lZCI6ZmFsc2UsIlBhcmVudFN0eWxlIjp7IiRyZWYiOiI3NSJ9fSwiQXV0b1NpemUiOjIsIkZvcmVncm91bmQiOnsiJHJlZiI6Ijc2In0sIk1heFdpZHRoIjoxMTAuNjIxODEwOTEzMDg1OTQ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EzIiwiTGluZUNvbG9yIjpudWxsLCJMaW5lV2VpZ2h0IjowLjAsIkxpbmVUeXBlIjowLCJQYXJlbnRTdHlsZSI6bnVsbH0sIlBhcmVudFN0eWxlIjp7IiRyZWYiOiI3NCJ9fSwiRGF0ZVN0eWxlIjp7IiRpZCI6IjIxNCIsIkZvbnRTZXR0aW5ncyI6eyIkaWQiOiIyMTUiLCJGb250U2l6ZSI6MTAsIkZvbnROYW1lIjoiQ2FsaWJyaSIsIklzQm9sZCI6ZmFsc2UsIklzSXRhbGljIjpmYWxzZSwiSXNVbmRlcmxpbmVkIjpmYWxzZSwiUGFyZW50U3R5bGUiOnsiJHJlZiI6IjgyIn19LCJBdXRvU2l6ZSI6MiwiRm9yZWdyb3VuZCI6eyIkcmVmIjoiODMifSwiTWF4V2lkdGgiOjU4LjAyMDAwMDQ1Nzc2MzY3Mi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MTYiLCJMaW5lQ29sb3IiOm51bGwsIkxpbmVXZWlnaHQiOjAuMCwiTGluZVR5cGUiOjAsIlBhcmVudFN0eWxlIjpudWxsfSwiUGFyZW50U3R5bGUiOnsiJHJlZiI6IjgxIn19LCJEYXRlRm9ybWF0Ijp7IiRyZWYiOiI4OCJ9LCJXZWVrTnVtYmVyaW5nIjp7IiRpZCI6IjIxNyIsIkZvcm1hdCI6MCwiSXNWaXNpYmxlIjpmYWxzZSwiTGFzdEtub3duVmlzaWJpbGl0eVN0YXRlIjpmYWxzZX0sIklzVmlzaWJsZSI6dHJ1ZSwiUGFyZW50U3R5bGUiOnsiJHJlZiI6IjYwIn19LCJJbmRleCI6MiwiUGVyY2VudGFnZUNvbXBsZXRlIjpudWxsLCJQb3NpdGlvbiI6eyJSYXRpbyI6MC4wNzQzMzc4NTMzMjU3Mzc4NDksIklzQ3VzdG9tIjpmYWxzZX0sIkRhdGVGb3JtYXQiOnsiJHJlZiI6Ijg4In0sIldlZWtOdW1iZXJpbmciOnsiJGlkIjoiMjE4IiwiRm9ybWF0IjowLCJJc1Zpc2libGUiOmZhbHNlLCJMYXN0S25vd25WaXNpYmlsaXR5U3RhdGUiOmZhbHNlfSwiUmVsYXRlZFRhc2tJZCI6IjAwMDAwMDAwLTAwMDAtMDAwMC0wMDAwLTAwMDAwMDAwMDAwMCIsIklkIjoiNTI3NDNkZTgtYmI2ZC00MDQ0LTg5NmYtNDczODk4ZmU5ZGE3IiwiSW1wb3J0SWQiOm51bGwsIlRpdGxlIjoiTWlsZXN0b25lICMxIiwiTm90ZSI6bnVsbCwiSHlwZXJsaW5rIjp7IiRpZCI6IjIxOSIsIkFkZHJlc3MiOm51bGwsIlN1YkFkZHJlc3MiOm51bGx9LCJJc0NoYW5nZWQiOmZhbHNlLCJJc05ldyI6dHJ1ZX0seyIkaWQiOiIyMjAiLCJEYXRlIjoiMjAxOC0wNy0yMVQyMzo1OTowMFoiLCJTdHlsZSI6eyIkaWQiOiIyMjEiLCJTaGFwZSI6MSwiQ29ubmVjdG9yTWFyZ2luIjp7IiRyZWYiOiI2MSJ9LCJDb25uZWN0b3JTdHlsZSI6eyIkaWQiOiIyMjIiLCJMaW5lQ29sb3IiOnsiJGlkIjoiMjIzIiwiJHR5cGUiOiJOTFJFLkNvbW1vbi5Eb20uU29saWRDb2xvckJydXNoLCBOTFJFLkNvbW1vbiIsIkNvbG9yIjp7IiRpZCI6IjIyNCIsIkEiOjI1NSwiUiI6MjQ2LCJHIjoxNDYsIkIiOjB9fSwiTGluZVdlaWdodCI6MS4wLCJMaW5lVHlwZSI6MCwiUGFyZW50U3R5bGUiOnsiJHJlZiI6IjYyIn19LCJJc0JlbG93VGltZWJhbmQiOmZhbHNlLCJQb3NpdGlvbk9uVGFzayI6MCwiSGlkZURhdGUiOmZhbHNlLCJTaGFwZVNpemUiOjEsIlNwYWNpbmciOjEuMCwiUGFkZGluZyI6eyIkcmVmIjoiNjUifSwiU2hhcGVTdHlsZSI6eyIkaWQiOiIyMjUiLCJNYXJnaW4iOnsiJHJlZiI6IjY3In0sIlBhZGRpbmciOnsiJHJlZiI6IjY4In0sIkJhY2tncm91bmQiOnsiJGlkIjoiMjI2IiwiQ29sb3IiOnsiJGlkIjoiMjI3IiwiQSI6MjU1LCJSIjoyNDYsIkciOjE0NiwiQiI6MH19LCJJc1Zpc2libGUiOnRydWUsIldpZHRoIjoxMy4wLCJIZWlnaHQiOjEzLjAsIkJvcmRlclN0eWxlIjp7IiRpZCI6IjIyOCIsIkxpbmVDb2xvciI6eyIkcmVmIjoiNzIifSwiTGluZVdlaWdodCI6MC4wLCJMaW5lVHlwZSI6MCwiUGFyZW50U3R5bGUiOnsiJHJlZiI6IjcxIn19LCJQYXJlbnRTdHlsZSI6eyIkcmVmIjoiNjYifX0sIlRpdGxlU3R5bGUiOnsiJGlkIjoiMjI5IiwiRm9udFNldHRpbmdzIjp7IiRpZCI6IjIzMCIsIkZvbnRTaXplIjoxMiwiRm9udE5hbWUiOiJDYWxpYnJpIiwiSXNCb2xkIjp0cnVlLCJJc0l0YWxpYyI6ZmFsc2UsIklzVW5kZXJsaW5lZCI6ZmFsc2UsIlBhcmVudFN0eWxlIjp7IiRyZWYiOiI3NSJ9fSwiQXV0b1NpemUiOjIsIkZvcmVncm91bmQiOnsiJHJlZiI6Ijc2In0sIk1heFdpZHRoIjoxMTAuNjIxODEwOTEzMDg1OTQsIk1heEhlaWdodCI6IkluZmluaXR5IiwiU21hcnRGb3JlZ3JvdW5kSXNBY3RpdmUiOmZhbHNlLCJIb3Jpem9udGFsQWxpZ25tZW50IjoxLCJWZXJ0aWNhbEFsaWdubWVudCI6MCwiU21hcnRGb3JlZ3JvdW5kIjpudWxsLCJCYWNrZ3JvdW5kRmlsbFR5cGUiOjAsIk1hcmdpbiI6eyIkcmVmIjoiNzgifSwiUGFkZGluZyI6eyIkcmVmIjoiNzkifSwiQmFja2dyb3VuZCI6eyIkcmVmIjoiODAifSwiSXNWaXNpYmxlIjp0cnVlLCJXaWR0aCI6MC4wLCJIZWlnaHQiOjAuMCwiQm9yZGVyU3R5bGUiOnsiJGlkIjoiMjMxIiwiTGluZUNvbG9yIjpudWxsLCJMaW5lV2VpZ2h0IjowLjAsIkxpbmVUeXBlIjowLCJQYXJlbnRTdHlsZSI6bnVsbH0sIlBhcmVudFN0eWxlIjp7IiRyZWYiOiI3NCJ9fSwiRGF0ZVN0eWxlIjp7IiRpZCI6IjIzMiIsIkZvbnRTZXR0aW5ncyI6eyIkaWQiOiIyMzMiLCJGb250U2l6ZSI6MTAsIkZvbnROYW1lIjoiQ2FsaWJyaSIsIklzQm9sZCI6ZmFsc2UsIklzSXRhbGljIjpmYWxzZSwiSXNVbmRlcmxpbmVkIjpmYWxzZSwiUGFyZW50U3R5bGUiOnsiJHJlZiI6IjgyIn19LCJBdXRvU2l6ZSI6MiwiRm9yZWdyb3VuZCI6eyIkcmVmIjoiODMifSwiTWF4V2lkdGgiOjUwLjI4NDAxNTY1NTUxNzU3OC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MzQiLCJMaW5lQ29sb3IiOm51bGwsIkxpbmVXZWlnaHQiOjAuMCwiTGluZVR5cGUiOjAsIlBhcmVudFN0eWxlIjpudWxsfSwiUGFyZW50U3R5bGUiOnsiJHJlZiI6IjgxIn19LCJEYXRlRm9ybWF0Ijp7IiRyZWYiOiI4OCJ9LCJXZWVrTnVtYmVyaW5nIjp7IiRpZCI6IjIzNSIsIkZvcm1hdCI6MCwiSXNWaXNpYmxlIjpmYWxzZSwiTGFzdEtub3duVmlzaWJpbGl0eVN0YXRlIjpmYWxzZX0sIklzVmlzaWJsZSI6dHJ1ZSwiUGFyZW50U3R5bGUiOnsiJHJlZiI6IjYwIn19LCJJbmRleCI6MywiUGVyY2VudGFnZUNvbXBsZXRlIjpudWxsLCJQb3NpdGlvbiI6eyJSYXRpbyI6MC4xMzE4MTUxMTIwNzg2MzEzNiwiSXNDdXN0b20iOmZhbHNlfSwiRGF0ZUZvcm1hdCI6eyIkcmVmIjoiODgifSwiV2Vla051bWJlcmluZyI6eyIkaWQiOiIyMzYiLCJGb3JtYXQiOjAsIklzVmlzaWJsZSI6ZmFsc2UsIkxhc3RLbm93blZpc2liaWxpdHlTdGF0ZSI6ZmFsc2V9LCJSZWxhdGVkVGFza0lkIjoiMDAwMDAwMDAtMDAwMC0wMDAwLTAwMDAtMDAwMDAwMDAwMDAwIiwiSWQiOiJhNTRiYzgyNy1iMDUxLTQ2ZDEtOGI1NS05ZjYxODcyM2UyYjQiLCJJbXBvcnRJZCI6bnVsbCwiVGl0bGUiOiJNaWxlc3RvbmUgIzIiLCJOb3RlIjpudWxsLCJIeXBlcmxpbmsiOnsiJGlkIjoiMjM3IiwiQWRkcmVzcyI6bnVsbCwiU3ViQWRkcmVzcyI6bnVsbH0sIklzQ2hhbmdlZCI6ZmFsc2UsIklzTmV3Ijp0cnVlfSx7IiRpZCI6IjIzOCIsIkRhdGUiOiIyMDE4LTA4LTEyVDIzOjU5OjAwWiIsIlN0eWxlIjp7IiRpZCI6IjIzOSIsIlNoYXBlIjoxLCJDb25uZWN0b3JNYXJnaW4iOnsiJHJlZiI6IjYxIn0sIkNvbm5lY3RvclN0eWxlIjp7IiRpZCI6IjI0MCIsIkxpbmVDb2xvciI6eyIkaWQiOiIyNDEiLCIkdHlwZSI6Ik5MUkUuQ29tbW9uLkRvbS5Tb2xpZENvbG9yQnJ1c2gsIE5MUkUuQ29tbW9uIiwiQ29sb3IiOnsiJGlkIjoiMjQyIiwiQSI6MjU1LCJSIjoyNDYsIkciOjE0NiwiQiI6MH19LCJMaW5lV2VpZ2h0IjoxLjAsIkxpbmVUeXBlIjowLCJQYXJlbnRTdHlsZSI6eyIkcmVmIjoiNjIifX0sIklzQmVsb3dUaW1lYmFuZCI6ZmFsc2UsIlBvc2l0aW9uT25UYXNrIjowLCJIaWRlRGF0ZSI6ZmFsc2UsIlNoYXBlU2l6ZSI6MSwiU3BhY2luZyI6MS4wLCJQYWRkaW5nIjp7IiRyZWYiOiI2NSJ9LCJTaGFwZVN0eWxlIjp7IiRpZCI6IjI0MyIsIk1hcmdpbiI6eyIkcmVmIjoiNjcifSwiUGFkZGluZyI6eyIkcmVmIjoiNjgifSwiQmFja2dyb3VuZCI6eyIkaWQiOiIyNDQiLCJDb2xvciI6eyIkaWQiOiIyNDUiLCJBIjoyNTUsIlIiOjEzMSwiRyI6MTMxLCJCIjoxMzF9fSwiSXNWaXNpYmxlIjp0cnVlLCJXaWR0aCI6MTMuMCwiSGVpZ2h0IjoxMy4wLCJCb3JkZXJTdHlsZSI6eyIkaWQiOiIyNDYiLCJMaW5lQ29sb3IiOnsiJHJlZiI6IjcyIn0sIkxpbmVXZWlnaHQiOjAuMCwiTGluZVR5cGUiOjAsIlBhcmVudFN0eWxlIjp7IiRyZWYiOiI3MSJ9fSwiUGFyZW50U3R5bGUiOnsiJHJlZiI6IjY2In19LCJUaXRsZVN0eWxlIjp7IiRpZCI6IjI0NyIsIkZvbnRTZXR0aW5ncyI6eyIkaWQiOiIyNDgiLCJGb250U2l6ZSI6MTIsIkZvbnROYW1lIjoiQ2FsaWJyaSIsIklzQm9sZCI6dHJ1ZSwiSXNJdGFsaWMiOmZhbHNlLCJJc1VuZGVybGluZWQiOmZhbHNlLCJQYXJlbnRTdHlsZSI6eyIkcmVmIjoiNzUifX0sIkF1dG9TaXplIjoyLCJGb3JlZ3JvdW5kIjp7IiRyZWYiOiI3NiJ9LCJNYXhXaWR0aCI6MTEzLjMxOTkyMzQwMDg3ODkx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0OSIsIkxpbmVDb2xvciI6bnVsbCwiTGluZVdlaWdodCI6MC4wLCJMaW5lVHlwZSI6MCwiUGFyZW50U3R5bGUiOm51bGx9LCJQYXJlbnRTdHlsZSI6eyIkcmVmIjoiNzQifX0sIkRhdGVTdHlsZSI6eyIkaWQiOiIyNTAiLCJGb250U2V0dGluZ3MiOnsiJGlkIjoiMjUxIiwiRm9udFNpemUiOjEwLCJGb250TmFtZSI6IkNhbGlicmkiLCJJc0JvbGQiOmZhbHNlLCJJc0l0YWxpYyI6ZmFsc2UsIklzVW5kZXJsaW5lZCI6ZmFsc2UsIlBhcmVudFN0eWxlIjp7IiRyZWYiOiI4MiJ9fSwiQXV0b1NpemUiOjIsIkZvcmVncm91bmQiOnsiJHJlZiI6IjgzIn0sIk1heFdpZHRoIjo3My40OTIwNTAxNzA4OTg0Mzg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UyIiwiTGluZUNvbG9yIjpudWxsLCJMaW5lV2VpZ2h0IjowLjAsIkxpbmVUeXBlIjowLCJQYXJlbnRTdHlsZSI6bnVsbH0sIlBhcmVudFN0eWxlIjp7IiRyZWYiOiI4MSJ9fSwiRGF0ZUZvcm1hdCI6eyIkcmVmIjoiODgifSwiV2Vla051bWJlcmluZyI6eyIkaWQiOiIyNTMiLCJGb3JtYXQiOjAsIklzVmlzaWJsZSI6ZmFsc2UsIkxhc3RLbm93blZpc2liaWxpdHlTdGF0ZSI6ZmFsc2V9LCJJc1Zpc2libGUiOnRydWUsIlBhcmVudFN0eWxlIjp7IiRyZWYiOiI2MCJ9fSwiSW5kZXgiOjQsIlBlcmNlbnRhZ2VDb21wbGV0ZSI6bnVsbCwiUG9zaXRpb24iOnsiUmF0aW8iOjAuMTE4NTgzNTY2MTcxMTUxNjIsIklzQ3VzdG9tIjpmYWxzZX0sIkRhdGVGb3JtYXQiOnsiJHJlZiI6Ijg4In0sIldlZWtOdW1iZXJpbmciOnsiJGlkIjoiMjU0IiwiRm9ybWF0IjowLCJJc1Zpc2libGUiOmZhbHNlLCJMYXN0S25vd25WaXNpYmlsaXR5U3RhdGUiOmZhbHNlfSwiUmVsYXRlZFRhc2tJZCI6IjAwMDAwMDAwLTAwMDAtMDAwMC0wMDAwLTAwMDAwMDAwMDAwMCIsIklkIjoiOTNhZmI1NTQtNTUyYS00MjIxLWE1MzgtMGY3OTE5NDA5YWE3IiwiSW1wb3J0SWQiOm51bGwsIlRpdGxlIjoiQ2hlY2twb2ludCBBIiwiTm90ZSI6bnVsbCwiSHlwZXJsaW5rIjp7IiRpZCI6IjI1NSIsIkFkZHJlc3MiOm51bGwsIlN1YkFkZHJlc3MiOm51bGx9LCJJc0NoYW5nZWQiOmZhbHNlLCJJc05ldyI6dHJ1ZX0seyIkaWQiOiIyNTYiLCJEYXRlIjoiMjAxOC0wOS0yMFQyMzo1OTowMFoiLCJTdHlsZSI6eyIkaWQiOiIyNTciLCJTaGFwZSI6MSwiQ29ubmVjdG9yTWFyZ2luIjp7IiRyZWYiOiI2MSJ9LCJDb25uZWN0b3JTdHlsZSI6eyIkaWQiOiIyNTgiLCJMaW5lQ29sb3IiOnsiJGlkIjoiMjU5IiwiJHR5cGUiOiJOTFJFLkNvbW1vbi5Eb20uU29saWRDb2xvckJydXNoLCBOTFJFLkNvbW1vbiIsIkNvbG9yIjp7IiRpZCI6IjI2MCIsIkEiOjI1NSwiUiI6MjU0LCJHIjoxOTUsIkIiOjZ9fSwiTGluZVdlaWdodCI6MS4wLCJMaW5lVHlwZSI6MCwiUGFyZW50U3R5bGUiOnsiJHJlZiI6IjYyIn19LCJJc0JlbG93VGltZWJhbmQiOmZhbHNlLCJQb3NpdGlvbk9uVGFzayI6MCwiSGlkZURhdGUiOmZhbHNlLCJTaGFwZVNpemUiOjEsIlNwYWNpbmciOjEuMCwiUGFkZGluZyI6eyIkcmVmIjoiNjUifSwiU2hhcGVTdHlsZSI6eyIkaWQiOiIyNjEiLCJNYXJnaW4iOnsiJHJlZiI6IjY3In0sIlBhZGRpbmciOnsiJHJlZiI6IjY4In0sIkJhY2tncm91bmQiOnsiJGlkIjoiMjYyIiwiQ29sb3IiOnsiJGlkIjoiMjYzIiwiQSI6MjU1LCJSIjoyNTQsIkciOjE4NiwiQiI6MTB9fSwiSXNWaXNpYmxlIjp0cnVlLCJXaWR0aCI6MTMuMCwiSGVpZ2h0IjoxMy4wLCJCb3JkZXJTdHlsZSI6eyIkaWQiOiIyNjQiLCJMaW5lQ29sb3IiOnsiJHJlZiI6IjcyIn0sIkxpbmVXZWlnaHQiOjAuMCwiTGluZVR5cGUiOjAsIlBhcmVudFN0eWxlIjp7IiRyZWYiOiI3MSJ9fSwiUGFyZW50U3R5bGUiOnsiJHJlZiI6IjY2In19LCJUaXRsZVN0eWxlIjp7IiRpZCI6IjI2NSIsIkZvbnRTZXR0aW5ncyI6eyIkaWQiOiIyNjYiLCJGb250U2l6ZSI6MTIsIkZvbnROYW1lIjoiQ2FsaWJyaSIsIklzQm9sZCI6dHJ1ZSwiSXNJdGFsaWMiOmZhbHNlLCJJc1VuZGVybGluZWQiOmZhbHNlLCJQYXJlbnRTdHlsZSI6eyIkcmVmIjoiNzUifX0sIkF1dG9TaXplIjoyLCJGb3JlZ3JvdW5kIjp7IiRyZWYiOiI3NiJ9LCJNYXhXaWR0aCI6MTEwLjYyMTgxMDkxMzA4NTk0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2NyIsIkxpbmVDb2xvciI6bnVsbCwiTGluZVdlaWdodCI6MC4wLCJMaW5lVHlwZSI6MCwiUGFyZW50U3R5bGUiOm51bGx9LCJQYXJlbnRTdHlsZSI6eyIkcmVmIjoiNzQifX0sIkRhdGVTdHlsZSI6eyIkaWQiOiIyNjgiLCJGb250U2V0dGluZ3MiOnsiJGlkIjoiMjY5IiwiRm9udFNpemUiOjEwLCJGb250TmFtZSI6IkNhbGlicmkiLCJJc0JvbGQiOmZhbHNlLCJJc0l0YWxpYyI6ZmFsc2UsIklzVW5kZXJsaW5lZCI6ZmFsc2UsIlBhcmVudFN0eWxlIjp7IiRyZWYiOiI4MiJ9fSwiQXV0b1NpemUiOjIsIkZvcmVncm91bmQiOnsiJHJlZiI6IjgzIn0sIk1heFdpZHRoIjo2OS42MjQwMTU4MDgxMDU0Njk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cwIiwiTGluZUNvbG9yIjpudWxsLCJMaW5lV2VpZ2h0IjowLjAsIkxpbmVUeXBlIjowLCJQYXJlbnRTdHlsZSI6bnVsbH0sIlBhcmVudFN0eWxlIjp7IiRyZWYiOiI4MSJ9fSwiRGF0ZUZvcm1hdCI6eyIkcmVmIjoiODgifSwiV2Vla051bWJlcmluZyI6eyIkaWQiOiIyNzEiLCJGb3JtYXQiOjAsIklzVmlzaWJsZSI6ZmFsc2UsIkxhc3RLbm93blZpc2liaWxpdHlTdGF0ZSI6ZmFsc2V9LCJJc1Zpc2libGUiOnRydWUsIlBhcmVudFN0eWxlIjp7IiRyZWYiOiI2MCJ9fSwiSW5kZXgiOjUsIlBlcmNlbnRhZ2VDb21wbGV0ZSI6bnVsbCwiUG9zaXRpb24iOnsiUmF0aW8iOjAuMTM1MzUxODQ1MDcwMTY3ODEsIklzQ3VzdG9tIjpmYWxzZX0sIkRhdGVGb3JtYXQiOnsiJHJlZiI6Ijg4In0sIldlZWtOdW1iZXJpbmciOnsiJGlkIjoiMjcyIiwiRm9ybWF0IjowLCJJc1Zpc2libGUiOmZhbHNlLCJMYXN0S25vd25WaXNpYmlsaXR5U3RhdGUiOmZhbHNlfSwiUmVsYXRlZFRhc2tJZCI6IjAwMDAwMDAwLTAwMDAtMDAwMC0wMDAwLTAwMDAwMDAwMDAwMCIsIklkIjoiOTVmMzM5YmItNWM4OC00NmViLWFlZjAtMjAxNGJjY2JkNTMxIiwiSW1wb3J0SWQiOm51bGwsIlRpdGxlIjoiTWlsZXN0b25lICMzIiwiTm90ZSI6bnVsbCwiSHlwZXJsaW5rIjp7IiRpZCI6IjI3MyIsIkFkZHJlc3MiOm51bGwsIlN1YkFkZHJlc3MiOm51bGx9LCJJc0NoYW5nZWQiOmZhbHNlLCJJc05ldyI6dHJ1ZX0seyIkaWQiOiIyNzQiLCJEYXRlIjoiMjAxOC0xMC0zMFQyMzo1OTowMFoiLCJTdHlsZSI6eyIkaWQiOiIyNzUiLCJTaGFwZSI6MSwiQ29ubmVjdG9yTWFyZ2luIjp7IiRyZWYiOiI2MSJ9LCJDb25uZWN0b3JTdHlsZSI6eyIkaWQiOiIyNzYiLCJMaW5lQ29sb3IiOnsiJGlkIjoiMjc3IiwiJHR5cGUiOiJOTFJFLkNvbW1vbi5Eb20uU29saWRDb2xvckJydXNoLCBOTFJFLkNvbW1vbiIsIkNvbG9yIjp7IiRpZCI6IjI3OCIsIkEiOjI1NSwiUiI6MCwiRyI6MTE0LCJCIjoxODh9fSwiTGluZVdlaWdodCI6MS4wLCJMaW5lVHlwZSI6MCwiUGFyZW50U3R5bGUiOnsiJHJlZiI6IjYyIn19LCJJc0JlbG93VGltZWJhbmQiOmZhbHNlLCJQb3NpdGlvbk9uVGFzayI6MCwiSGlkZURhdGUiOmZhbHNlLCJTaGFwZVNpemUiOjEsIlNwYWNpbmciOjEuMCwiUGFkZGluZyI6eyIkcmVmIjoiNjUifSwiU2hhcGVTdHlsZSI6eyIkaWQiOiIyNzkiLCJNYXJnaW4iOnsiJHJlZiI6IjY3In0sIlBhZGRpbmciOnsiJHJlZiI6IjY4In0sIkJhY2tncm91bmQiOnsiJHJlZiI6IjY5In0sIklzVmlzaWJsZSI6dHJ1ZSwiV2lkdGgiOjEzLjAsIkhlaWdodCI6MTMuMCwiQm9yZGVyU3R5bGUiOnsiJGlkIjoiMjgwIiwiTGluZUNvbG9yIjp7IiRyZWYiOiI3MiJ9LCJMaW5lV2VpZ2h0IjowLjAsIkxpbmVUeXBlIjowLCJQYXJlbnRTdHlsZSI6eyIkcmVmIjoiNzEifX0sIlBhcmVudFN0eWxlIjp7IiRyZWYiOiI2NiJ9fSwiVGl0bGVTdHlsZSI6eyIkaWQiOiIyODEiLCJGb250U2V0dGluZ3MiOnsiJGlkIjoiMjgyIiwiRm9udFNpemUiOjEyLCJGb250TmFtZSI6IkNhbGlicmkiLCJJc0JvbGQiOnRydWUsIklzSXRhbGljIjpmYWxzZSwiSXNVbmRlcmxpbmVkIjpmYWxzZSwiUGFyZW50U3R5bGUiOnsiJHJlZiI6Ijc1In19LCJBdXRvU2l6ZSI6MiwiRm9yZWdyb3VuZCI6eyIkcmVmIjoiNzYifSwiTWF4V2lkdGgiOjExMC42MjE4MTA5MTMwODU5N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ODMiLCJMaW5lQ29sb3IiOm51bGwsIkxpbmVXZWlnaHQiOjAuMCwiTGluZVR5cGUiOjAsIlBhcmVudFN0eWxlIjpudWxsfSwiUGFyZW50U3R5bGUiOnsiJHJlZiI6Ijc0In19LCJEYXRlU3R5bGUiOnsiJGlkIjoiMjg0IiwiRm9udFNldHRpbmdzIjp7IiRpZCI6IjI4NSIsIkZvbnRTaXplIjoxMCwiRm9udE5hbWUiOiJDYWxpYnJpIiwiSXNCb2xkIjpmYWxzZSwiSXNJdGFsaWMiOmZhbHNlLCJJc1VuZGVybGluZWQiOmZhbHNlLCJQYXJlbnRTdHlsZSI6eyIkcmVmIjoiODIifX0sIkF1dG9TaXplIjoyLCJGb3JlZ3JvdW5kIjp7IiRyZWYiOiI4MyJ9LCJNYXhXaWR0aCI6NjUuNzU1OTgxNDQ1MzEy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yODYiLCJMaW5lQ29sb3IiOm51bGwsIkxpbmVXZWlnaHQiOjAuMCwiTGluZVR5cGUiOjAsIlBhcmVudFN0eWxlIjpudWxsfSwiUGFyZW50U3R5bGUiOnsiJHJlZiI6IjgxIn19LCJEYXRlRm9ybWF0Ijp7IiRyZWYiOiI4OCJ9LCJXZWVrTnVtYmVyaW5nIjp7IiRpZCI6IjI4NyIsIkZvcm1hdCI6MCwiSXNWaXNpYmxlIjpmYWxzZSwiTGFzdEtub3duVmlzaWJpbGl0eVN0YXRlIjpmYWxzZX0sIklzVmlzaWJsZSI6dHJ1ZSwiUGFyZW50U3R5bGUiOnsiJHJlZiI6IjYwIn19LCJJbmRleCI6NiwiUGVyY2VudGFnZUNvbXBsZXRlIjpudWxsLCJQb3NpdGlvbiI6eyJSYXRpbyI6MC4xNjA5OTA4MjA5OTA2Njg0MiwiSXNDdXN0b20iOnRydWV9LCJEYXRlRm9ybWF0Ijp7IiRyZWYiOiI4OCJ9LCJXZWVrTnVtYmVyaW5nIjp7IiRpZCI6IjI4OCIsIkZvcm1hdCI6MCwiSXNWaXNpYmxlIjpmYWxzZSwiTGFzdEtub3duVmlzaWJpbGl0eVN0YXRlIjpmYWxzZX0sIlJlbGF0ZWRUYXNrSWQiOiIwMDAwMDAwMC0wMDAwLTAwMDAtMDAwMC0wMDAwMDAwMDAwMDAiLCJJZCI6IjZhMjgzYjM2LTczNzUtNDE1Yi05MmIwLWU1ZmM0ZTE2YTBjYyIsIkltcG9ydElkIjpudWxsLCJUaXRsZSI6Ik1pbGVzdG9uZSAjNSIsIk5vdGUiOm51bGwsIkh5cGVybGluayI6eyIkaWQiOiIyODkiLCJBZGRyZXNzIjpudWxsLCJTdWJBZGRyZXNzIjpudWxsfSwiSXNDaGFuZ2VkIjpmYWxzZSwiSXNOZXciOnRydWV9LHsiJGlkIjoiMjkwIiwiRGF0ZSI6IjIwMTgtMTItMjBUMjM6NTk6MDBaIiwiU3R5bGUiOnsiJGlkIjoiMjkxIiwiU2hhcGUiOjEsIkNvbm5lY3Rvck1hcmdpbiI6eyIkcmVmIjoiNjEifSwiQ29ubmVjdG9yU3R5bGUiOnsiJGlkIjoiMjkyIiwiTGluZUNvbG9yIjp7IiRpZCI6IjI5MyIsIiR0eXBlIjoiTkxSRS5Db21tb24uRG9tLlNvbGlkQ29sb3JCcnVzaCwgTkxSRS5Db21tb24iLCJDb2xvciI6eyIkaWQiOiIyOTQiLCJBIjoyNTUsIlIiOjIyMywiRyI6ODMsIkIiOjM5fX0sIkxpbmVXZWlnaHQiOjEuMCwiTGluZVR5cGUiOjAsIlBhcmVudFN0eWxlIjp7IiRyZWYiOiI2MiJ9fSwiSXNCZWxvd1RpbWViYW5kIjpmYWxzZSwiUG9zaXRpb25PblRhc2siOjAsIkhpZGVEYXRlIjpmYWxzZSwiU2hhcGVTaXplIjoxLCJTcGFjaW5nIjoxLjAsIlBhZGRpbmciOnsiJHJlZiI6IjY1In0sIlNoYXBlU3R5bGUiOnsiJGlkIjoiMjk1IiwiTWFyZ2luIjp7IiRyZWYiOiI2NyJ9LCJQYWRkaW5nIjp7IiRyZWYiOiI2OCJ9LCJCYWNrZ3JvdW5kIjp7IiRpZCI6IjI5NiIsIkNvbG9yIjp7IiRpZCI6IjI5NyIsIkEiOjI1NSwiUiI6MTY2LCJHIjoxODMsIkIiOjM5fX0sIklzVmlzaWJsZSI6dHJ1ZSwiV2lkdGgiOjEzLjAsIkhlaWdodCI6MTMuMCwiQm9yZGVyU3R5bGUiOnsiJGlkIjoiMjk4IiwiTGluZUNvbG9yIjp7IiRyZWYiOiI3MiJ9LCJMaW5lV2VpZ2h0IjowLjAsIkxpbmVUeXBlIjowLCJQYXJlbnRTdHlsZSI6eyIkcmVmIjoiNzEifX0sIlBhcmVudFN0eWxlIjp7IiRyZWYiOiI2NiJ9fSwiVGl0bGVTdHlsZSI6eyIkaWQiOiIyOTkiLCJGb250U2V0dGluZ3MiOnsiJGlkIjoiMzAwIiwiRm9udFNpemUiOjEyLCJGb250TmFtZSI6IkNhbGlicmkiLCJJc0JvbGQiOnRydWUsIklzSXRhbGljIjpmYWxzZSwiSXNVbmRlcmxpbmVkIjpmYWxzZSwiUGFyZW50U3R5bGUiOnsiJHJlZiI6Ijc1In19LCJBdXRvU2l6ZSI6MiwiRm9yZWdyb3VuZCI6eyIkcmVmIjoiNzYifSwiTWF4V2lkdGgiOjExMy4zMTk5MjM0MDA4Nzg5MS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zMDEiLCJMaW5lQ29sb3IiOm51bGwsIkxpbmVXZWlnaHQiOjAuMCwiTGluZVR5cGUiOjAsIlBhcmVudFN0eWxlIjpudWxsfSwiUGFyZW50U3R5bGUiOnsiJHJlZiI6Ijc0In19LCJEYXRlU3R5bGUiOnsiJGlkIjoiMzAyIiwiRm9udFNldHRpbmdzIjp7IiRpZCI6IjMwMyIsIkZvbnRTaXplIjoxMCwiRm9udE5hbWUiOiJDYWxpYnJpIiwiSXNCb2xkIjpmYWxzZSwiSXNJdGFsaWMiOmZhbHNlLCJJc1VuZGVybGluZWQiOmZhbHNlLCJQYXJlbnRTdHlsZSI6eyIkcmVmIjoiODIifX0sIkF1dG9TaXplIjoyLCJGb3JlZ3JvdW5kIjp7IiRyZWYiOiI4MyJ9LCJNYXhXaWR0aCI6NjkuNjI0MDE1ODA4MTA1NDY5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MwNCIsIkxpbmVDb2xvciI6bnVsbCwiTGluZVdlaWdodCI6MC4wLCJMaW5lVHlwZSI6MCwiUGFyZW50U3R5bGUiOm51bGx9LCJQYXJlbnRTdHlsZSI6eyIkcmVmIjoiODEifX0sIkRhdGVGb3JtYXQiOnsiJHJlZiI6Ijg4In0sIldlZWtOdW1iZXJpbmciOnsiJGlkIjoiMzA1IiwiRm9ybWF0IjowLCJJc1Zpc2libGUiOmZhbHNlLCJMYXN0S25vd25WaXNpYmlsaXR5U3RhdGUiOmZhbHNlfSwiSXNWaXNpYmxlIjp0cnVlLCJQYXJlbnRTdHlsZSI6eyIkcmVmIjoiNjAifX0sIkluZGV4Ijo3LCJQZXJjZW50YWdlQ29tcGxldGUiOm51bGwsIlBvc2l0aW9uIjp7IlJhdGlvIjowLjExODY4NTE3ODQwMzUwMTE1LCJJc0N1c3RvbSI6ZmFsc2V9LCJEYXRlRm9ybWF0Ijp7IiRyZWYiOiI4OCJ9LCJXZWVrTnVtYmVyaW5nIjp7IiRpZCI6IjMwNiIsIkZvcm1hdCI6MCwiSXNWaXNpYmxlIjpmYWxzZSwiTGFzdEtub3duVmlzaWJpbGl0eVN0YXRlIjpmYWxzZX0sIlJlbGF0ZWRUYXNrSWQiOiIwMDAwMDAwMC0wMDAwLTAwMDAtMDAwMC0wMDAwMDAwMDAwMDAiLCJJZCI6IjdiMDk5NjQ2LTRmZmQtNGNkMy1hM2IzLTgzYWIxYmEyMjQzOCIsIkltcG9ydElkIjpudWxsLCJUaXRsZSI6IkNoZWNrcG9pbnQgQiIsIk5vdGUiOm51bGwsIkh5cGVybGluayI6eyIkaWQiOiIzMDciLCJBZGRyZXNzIjpudWxsLCJTdWJBZGRyZXNzIjpudWxsfSwiSXNDaGFuZ2VkIjpmYWxzZSwiSXNOZXciOnRydWV9LHsiJGlkIjoiMzA4IiwiRGF0ZSI6IjIwMTktMDEtMzBUMjM6NTk6MDBaIiwiU3R5bGUiOnsiJGlkIjoiMzA5IiwiU2hhcGUiOjIsIkNvbm5lY3Rvck1hcmdpbiI6eyIkcmVmIjoiNjEifSwiQ29ubmVjdG9yU3R5bGUiOnsiJGlkIjoiMzEwIiwiTGluZUNvbG9yIjp7IiRpZCI6IjMxMSIsIiR0eXBlIjoiTkxSRS5Db21tb24uRG9tLlNvbGlkQ29sb3JCcnVzaCwgTkxSRS5Db21tb24iLCJDb2xvciI6eyIkaWQiOiIzMTIiLCJBIjoyNTUsIlIiOjI0NiwiRyI6MTQ2LCJCIjowfX0sIkxpbmVXZWlnaHQiOjEuMCwiTGluZVR5cGUiOjAsIlBhcmVudFN0eWxlIjp7IiRyZWYiOiI2MiJ9fSwiSXNCZWxvd1RpbWViYW5kIjpmYWxzZSwiUG9zaXRpb25PblRhc2siOjAsIkhpZGVEYXRlIjpmYWxzZSwiU2hhcGVTaXplIjoxLCJTcGFjaW5nIjoxLjAsIlBhZGRpbmciOnsiJHJlZiI6IjY1In0sIlNoYXBlU3R5bGUiOnsiJGlkIjoiMzEzIiwiTWFyZ2luIjp7IiRyZWYiOiI2NyJ9LCJQYWRkaW5nIjp7IiRyZWYiOiI2OCJ9LCJCYWNrZ3JvdW5kIjp7IiRpZCI6IjMxNCIsIkNvbG9yIjp7IiRpZCI6IjMxNSIsIkEiOjI1NSwiUiI6MjQ2LCJHIjoxNDYsIkIiOjB9fSwiSXNWaXNpYmxlIjp0cnVlLCJXaWR0aCI6MTMuMCwiSGVpZ2h0IjoxMy4wLCJCb3JkZXJTdHlsZSI6eyIkaWQiOiIzMTYiLCJMaW5lQ29sb3IiOnsiJHJlZiI6IjcyIn0sIkxpbmVXZWlnaHQiOjAuMCwiTGluZVR5cGUiOjAsIlBhcmVudFN0eWxlIjp7IiRyZWYiOiI3MSJ9fSwiUGFyZW50U3R5bGUiOnsiJHJlZiI6IjY2In19LCJUaXRsZVN0eWxlIjp7IiRpZCI6IjMxNyIsIkZvbnRTZXR0aW5ncyI6eyIkaWQiOiIzMTgiLCJGb250U2l6ZSI6MTIsIkZvbnROYW1lIjoiQ2FsaWJyaSIsIklzQm9sZCI6dHJ1ZSwiSXNJdGFsaWMiOmZhbHNlLCJJc1VuZGVybGluZWQiOmZhbHNlLCJQYXJlbnRTdHlsZSI6eyIkcmVmIjoiNzUifX0sIkF1dG9TaXplIjoyLCJGb3JlZ3JvdW5kIjp7IiRyZWYiOiI3NiJ9LCJNYXhXaWR0aCI6NTkuMzU4MDMyMjI2NTYyNS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zMTkiLCJMaW5lQ29sb3IiOm51bGwsIkxpbmVXZWlnaHQiOjAuMCwiTGluZVR5cGUiOjAsIlBhcmVudFN0eWxlIjpudWxsfSwiUGFyZW50U3R5bGUiOnsiJHJlZiI6Ijc0In19LCJEYXRlU3R5bGUiOnsiJGlkIjoiMzIwIiwiRm9udFNldHRpbmdzIjp7IiRpZCI6IjMyMSIsIkZvbnRTaXplIjoxMCwiRm9udE5hbWUiOiJDYWxpYnJpIiwiSXNCb2xkIjpmYWxzZSwiSXNJdGFsaWMiOmZhbHNlLCJJc1VuZGVybGluZWQiOmZhbHNlLCJQYXJlbnRTdHlsZSI6eyIkcmVmIjoiODIifX0sIkF1dG9TaXplIjoyLCJGb3JlZ3JvdW5kIjp7IiRyZWYiOiI4MyJ9LCJNYXhXaWR0aCI6MzQuNSwiTWF4SGVpZ2h0IjoiSW5maW5pdHkiLCJTbWFydEZvcmVncm91bmRJc0FjdGl2ZSI6ZmFsc2UsIkhvcml6b250YWxBbGlnbm1lbnQiOjAsIlZlcnRpY2FsQWxpZ25tZW50IjowLCJTbWFydEZvcmVncm91bmQiOm51bGwsIkJhY2tncm91bmRGaWxsVHlwZSI6MCwiTWFyZ2luIjp7IiRyZWYiOiI4NSJ9LCJQYWRkaW5nIjp7IiRyZWYiOiI4NiJ9LCJCYWNrZ3JvdW5kIjp7IiRyZWYiOiI4NyJ9LCJJc1Zpc2libGUiOnRydWUsIldpZHRoIjowLjAsIkhlaWdodCI6MC4wLCJCb3JkZXJTdHlsZSI6eyIkaWQiOiIzMjIiLCJMaW5lQ29sb3IiOm51bGwsIkxpbmVXZWlnaHQiOjAuMCwiTGluZVR5cGUiOjAsIlBhcmVudFN0eWxlIjpudWxsfSwiUGFyZW50U3R5bGUiOnsiJHJlZiI6IjgxIn19LCJEYXRlRm9ybWF0Ijp7IiRyZWYiOiI4OCJ9LCJXZWVrTnVtYmVyaW5nIjp7IiRpZCI6IjMyMyIsIkZvcm1hdCI6MCwiSXNWaXNpYmxlIjpmYWxzZSwiTGFzdEtub3duVmlzaWJpbGl0eVN0YXRlIjpmYWxzZX0sIklzVmlzaWJsZSI6dHJ1ZSwiUGFyZW50U3R5bGUiOnsiJHJlZiI6IjYwIn19LCJJbmRleCI6OCwiUGVyY2VudGFnZUNvbXBsZXRlIjpudWxsLCJQb3NpdGlvbiI6eyJSYXRpbyI6MC4xNjA5OTA4MjA5OTA2Njg0MiwiSXNDdXN0b20iOnRydWV9LCJEYXRlRm9ybWF0Ijp7IiRyZWYiOiI4OCJ9LCJXZWVrTnVtYmVyaW5nIjp7IiRpZCI6IjMyNCIsIkZvcm1hdCI6MCwiSXNWaXNpYmxlIjpmYWxzZSwiTGFzdEtub3duVmlzaWJpbGl0eVN0YXRlIjpmYWxzZX0sIlJlbGF0ZWRUYXNrSWQiOiIwMDAwMDAwMC0wMDAwLTAwMDAtMDAwMC0wMDAwMDAwMDAwMDAiLCJJZCI6IjdmNTgzZGUwLTg1NGEtNGNhYy1iODk4LTM3ZjNhMzc5YmI0YSIsIkltcG9ydElkIjpudWxsLCJUaXRsZSI6IlNpZ24gT2ZmIiwiTm90ZSI6bnVsbCwiSHlwZXJsaW5rIjp7IiRpZCI6IjMyNSIsIkFkZHJlc3MiOm51bGwsIlN1YkFkZHJlc3MiOm51bGx9LCJJc0NoYW5nZWQiOmZhbHNlLCJJc05ldyI6dHJ1ZX1dLCJUYXNrcyI6W3siJGlkIjoiMzI2IiwiR3JvdXBOYW1lIjpudWxsLCJTdGFydERhdGUiOiIyMDE4LTA3LTI1VDAwOjAwOjAwWiIsIkVuZERhdGUiOiIyMDE4LTA4LTAxVDIzOjU5OjAwWiIsIlBlcmNlbnRhZ2VDb21wbGV0ZSI6MTAwLjAsIlN0eWxlIjp7IiRpZCI6IjMyNyIsIlNoYXBlIjoxLCJTaGFwZVRoaWNrbmVzcyI6MywiRHVyYXRpb25Gb3JtYXQiOjAsIkluY2x1ZGVOb25Xb3JraW5nRGF5c0luRHVyYXRpb24iOnRydWUsIlBlcmNlbnRhZ2VDb21wbGV0ZVN0eWxlIjp7IiRpZCI6IjMyOCIsIkZvbnRTZXR0aW5ncyI6eyIkaWQiOiIzMjkiLCJGb250U2l6ZSI6MTAsIkZvbnROYW1lIjoiQ2FsaWJyaSIsIklzQm9sZCI6ZmFsc2UsIklzSXRhbGljIjpmYWxzZSwiSXNVbmRlcmxpbmVkIjpmYWxzZSwiUGFyZW50U3R5bGUiOnsiJHJlZiI6IjkzIn19LCJBdXRvU2l6ZSI6MCwiRm9yZWdyb3VuZCI6eyIkaWQiOiIzMzAiLCJDb2xvciI6eyIkaWQiOiIzMzE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GlkIjoiMzMyIiwiQ29sb3IiOnsiJGlkIjoiMzMzIiwiQSI6ODksIlIiOjk0LCJHIjo5NCwiQiI6OTR9fSwiSXNWaXNpYmxlIjp0cnVlLCJXaWR0aCI6MC4wLCJIZWlnaHQiOjAuMCwiQm9yZGVyU3R5bGUiOnsiJGlkIjoiMzM0IiwiTGluZUNvbG9yIjpudWxsLCJMaW5lV2VpZ2h0IjowLjAsIkxpbmVUeXBlIjowLCJQYXJlbnRTdHlsZSI6bnVsbH0sIlBhcmVudFN0eWxlIjp7IiRyZWYiOiI5MiJ9fSwiRHVyYXRpb25TdHlsZSI6eyIkaWQiOiIzMzUiLCJGb250U2V0dGluZ3MiOnsiJGlkIjoiMzM2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zNyIsIkxpbmVDb2xvciI6bnVsbCwiTGluZVdlaWdodCI6MC4wLCJMaW5lVHlwZSI6MCwiUGFyZW50U3R5bGUiOm51bGx9LCJQYXJlbnRTdHlsZSI6eyIkcmVmIjoiOTkifX0sIkhvcml6b250YWxDb25uZWN0b3JTdHlsZSI6eyIkaWQiOiIzMzgiLCJMaW5lQ29sb3IiOnsiJHJlZiI6IjEwNyJ9LCJMaW5lV2VpZ2h0IjowLjAsIkxpbmVUeXBlIjowLCJQYXJlbnRTdHlsZSI6eyIkcmVmIjoiMTA2In19LCJWZXJ0aWNhbENvbm5lY3RvclN0eWxlIjp7IiRpZCI6IjMzO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zQwIiwiTWFyZ2luIjp7IiRyZWYiOiIxMTMifSwiUGFkZGluZyI6eyIkcmVmIjoiMTE0In0sIkJhY2tncm91bmQiOnsiJGlkIjoiMzQxIiwiQ29sb3IiOnsiJGlkIjoiMzQyIiwiQSI6MjU1LCJSIjo5NCwiRyI6OTQsIkIiOjk0fX0sIklzVmlzaWJsZSI6dHJ1ZSwiV2lkdGgiOjAuMCwiSGVpZ2h0IjoxMi4yMDY2OTI2OTU2MTc2NzYsIkJvcmRlclN0eWxlIjp7IiRpZCI6IjM0MyIsIkxpbmVDb2xvciI6eyIkcmVmIjoiMTE4In0sIkxpbmVXZWlnaHQiOjAuMCwiTGluZVR5cGUiOjAsIlBhcmVudFN0eWxlIjpudWxsfSwiUGFyZW50U3R5bGUiOnsiJHJlZiI6IjExMiJ9fSwiVGl0bGVTdHlsZSI6eyIkaWQiOiIzNDQiLCJGb250U2V0dGluZ3MiOnsiJGlkIjoiMzQ1IiwiRm9udFNpemUiOjEwLCJGb250TmFtZSI6IlNlZ29lIFVJIiwiSXNCb2xkIjp0cnVlLCJJc0l0YWxpYyI6ZmFsc2UsIklzVW5kZXJsaW5lZCI6ZmFsc2UsIlBhcmVudFN0eWxlIjp7IiRyZWYiOiIxMjEifX0sIkF1dG9TaXplIjoyLCJGb3JlZ3JvdW5kIjp7IiRpZCI6IjM0NiIsIkNvbG9yIjp7IiRpZCI6IjM0NyIsIkEiOjI1NSwiUiI6MTE1LCJHIjoxMTUsIkIiOjExNX19LCJNYXhXaWR0aCI6MTc0LjU3MDAwNzMyNDIxODc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0OCIsIkxpbmVDb2xvciI6bnVsbCwiTGluZVdlaWdodCI6MC4wLCJMaW5lVHlwZSI6MCwiUGFyZW50U3R5bGUiOm51bGx9LCJQYXJlbnRTdHlsZSI6eyIkcmVmIjoiMTIwIn19LCJEYXRlU3R5bGUiOnsiJGlkIjoiMzQ5IiwiRm9udFNldHRpbmdzIjp7IiRpZCI6IjM1MCIsIkZvbnRTaXplIjoxMCwiRm9udE5hbWUiOiJDYWxpYnJpIiwiSXNCb2xkIjpmYWxzZSwiSXNJdGFsaWMiOmZhbHNlLCJJc1VuZGVybGluZWQiOmZhbHNlLCJQYXJlbnRTdHlsZSI6eyIkcmVmIjoiMTI4In19LCJBdXRvU2l6ZSI6MiwiRm9yZWdyb3VuZCI6eyIkaWQiOiIzNTEiLCJDb2xvciI6eyIkaWQiOiIzNTIiLCJBIjoyNTUsIlIiOjExNSwiRyI6MTE1LCJCIjoxMTV9fSwiTWF4V2lkdGgiOjEwNC45ODE0MTQ3OTQ5MjE4O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NTMiLCJMaW5lQ29sb3IiOm51bGwsIkxpbmVXZWlnaHQiOjAuMCwiTGluZVR5cGUiOjAsIlBhcmVudFN0eWxlIjpudWxsfSwiUGFyZW50U3R5bGUiOnsiJHJlZiI6IjEyNyJ9fSwiRGF0ZUZvcm1hdCI6eyIkcmVmIjoiMTM0In0sIldlZWtOdW1iZXJpbmciOnsiJGlkIjoiMzU0IiwiRm9ybWF0IjowLCJJc1Zpc2libGUiOmZhbHNlLCJMYXN0S25vd25WaXNpYmlsaXR5U3RhdGUiOmZhbHNlfSwiSXNWaXNpYmxlIjp0cnVlLCJQYXJlbnRTdHlsZSI6eyIkcmVmIjoiOTEifX0sIkluZGV4Ijo5LCJTbWFydER1cmF0aW9uQWN0aXZhdGVkIjpmYWxzZSwiRGF0ZUZvcm1hdCI6eyIkcmVmIjoiMTM0In0sIldlZWtOdW1iZXJpbmciOnsiJGlkIjoiMzU1IiwiRm9ybWF0IjowLCJJc1Zpc2libGUiOmZhbHNlLCJMYXN0S25vd25WaXNpYmlsaXR5U3RhdGUiOmZhbHNlfSwiSWQiOiI3YzUxOGZiMy03ZjIxLTQyYmItOGUwNC00NTkyMGQwNDAzYjUiLCJJbXBvcnRJZCI6bnVsbCwiVGl0bGUiOiJQcmVwYXJhdG9yeSBQaGFzZSIsIk5vdGUiOm51bGwsIkh5cGVybGluayI6eyIkaWQiOiIzNTYiLCJBZGRyZXNzIjpudWxsLCJTdWJBZGRyZXNzIjpudWxsfSwiSXNDaGFuZ2VkIjpmYWxzZSwiSXNOZXciOnRydWV9LHsiJGlkIjoiMzU3IiwiR3JvdXBOYW1lIjpudWxsLCJTdGFydERhdGUiOiIyMDE4LTA4LTE1VDAwOjAwOjAwWiIsIkVuZERhdGUiOiIyMDE4LTA5LTA3VDIzOjU5OjAwWiIsIlBlcmNlbnRhZ2VDb21wbGV0ZSI6MTAwLjAsIlN0eWxlIjp7IiRpZCI6IjM1OCIsIlNoYXBlIjoxLCJTaGFwZVRoaWNrbmVzcyI6MywiRHVyYXRpb25Gb3JtYXQiOjAsIkluY2x1ZGVOb25Xb3JraW5nRGF5c0luRHVyYXRpb24iOnRydWUsIlBlcmNlbnRhZ2VDb21wbGV0ZVN0eWxlIjp7IiRpZCI6IjM1OSIsIkZvbnRTZXR0aW5ncyI6eyIkaWQiOiIzNjAiLCJGb250U2l6ZSI6MTAsIkZvbnROYW1lIjoiQ2FsaWJyaSIsIklzQm9sZCI6ZmFsc2UsIklzSXRhbGljIjpmYWxzZSwiSXNVbmRlcmxpbmVkIjpmYWxzZSwiUGFyZW50U3R5bGUiOnsiJHJlZiI6IjkzIn19LCJBdXRvU2l6ZSI6MCwiRm9yZWdyb3VuZCI6eyIkaWQiOiIzNjEiLCJDb2xvciI6eyIkaWQiOiIzNjI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GlkIjoiMzYzIiwiQ29sb3IiOnsiJGlkIjoiMzY0IiwiQSI6ODksIlIiOjk0LCJHIjo5NCwiQiI6OTR9fSwiSXNWaXNpYmxlIjp0cnVlLCJXaWR0aCI6MC4wLCJIZWlnaHQiOjAuMCwiQm9yZGVyU3R5bGUiOnsiJGlkIjoiMzY1IiwiTGluZUNvbG9yIjpudWxsLCJMaW5lV2VpZ2h0IjowLjAsIkxpbmVUeXBlIjowLCJQYXJlbnRTdHlsZSI6bnVsbH0sIlBhcmVudFN0eWxlIjp7IiRyZWYiOiI5MiJ9fSwiRHVyYXRpb25TdHlsZSI6eyIkaWQiOiIzNjYiLCJGb250U2V0dGluZ3MiOnsiJGlkIjoiMzY3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2OCIsIkxpbmVDb2xvciI6bnVsbCwiTGluZVdlaWdodCI6MC4wLCJMaW5lVHlwZSI6MCwiUGFyZW50U3R5bGUiOm51bGx9LCJQYXJlbnRTdHlsZSI6eyIkcmVmIjoiOTkifX0sIkhvcml6b250YWxDb25uZWN0b3JTdHlsZSI6eyIkaWQiOiIzNjkiLCJMaW5lQ29sb3IiOnsiJHJlZiI6IjEwNyJ9LCJMaW5lV2VpZ2h0IjowLjAsIkxpbmVUeXBlIjowLCJQYXJlbnRTdHlsZSI6eyIkcmVmIjoiMTA2In19LCJWZXJ0aWNhbENvbm5lY3RvclN0eWxlIjp7IiRpZCI6IjM3MC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MzcxIiwiTWFyZ2luIjp7IiRyZWYiOiIxMTMifSwiUGFkZGluZyI6eyIkcmVmIjoiMTE0In0sIkJhY2tncm91bmQiOnsiJGlkIjoiMzcyIiwiQ29sb3IiOnsiJGlkIjoiMzczIiwiQSI6MjU1LCJSIjo2NSwiRyI6MTM4LCJCIjoxNzl9fSwiSXNWaXNpYmxlIjp0cnVlLCJXaWR0aCI6MC4wLCJIZWlnaHQiOjEyLjIwNjY5MjY5NTYxNzY3NiwiQm9yZGVyU3R5bGUiOnsiJGlkIjoiMzc0IiwiTGluZUNvbG9yIjp7IiRyZWYiOiIxMTgifSwiTGluZVdlaWdodCI6MC4wLCJMaW5lVHlwZSI6MCwiUGFyZW50U3R5bGUiOm51bGx9LCJQYXJlbnRTdHlsZSI6eyIkcmVmIjoiMTEyIn19LCJUaXRsZVN0eWxlIjp7IiRpZCI6IjM3NSIsIkZvbnRTZXR0aW5ncyI6eyIkaWQiOiIzNzYiLCJGb250U2l6ZSI6MTAsIkZvbnROYW1lIjoiU2Vnb2UgVUkiLCJJc0JvbGQiOnRydWUsIklzSXRhbGljIjpmYWxzZSwiSXNVbmRlcmxpbmVkIjpmYWxzZSwiUGFyZW50U3R5bGUiOnsiJHJlZiI6IjEyMSJ9fSwiQXV0b1NpemUiOjIsIkZvcmVncm91bmQiOnsiJGlkIjoiMzc3IiwiQ29sb3IiOnsiJGlkIjoiMzc4IiwiQSI6MjU1LCJSIjoxMTUsIkciOjExNSwiQiI6MTE1fX0sIk1heFdpZHRoIjoxOTguMjQwNDc4NTE1NjI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OSIsIkxpbmVDb2xvciI6bnVsbCwiTGluZVdlaWdodCI6MC4wLCJMaW5lVHlwZSI6MCwiUGFyZW50U3R5bGUiOm51bGx9LCJQYXJlbnRTdHlsZSI6eyIkcmVmIjoiMTIwIn19LCJEYXRlU3R5bGUiOnsiJGlkIjoiMzgwIiwiRm9udFNldHRpbmdzIjp7IiRpZCI6IjM4MSIsIkZvbnRTaXplIjoxMCwiRm9udE5hbWUiOiJDYWxpYnJpIiwiSXNCb2xkIjpmYWxzZSwiSXNJdGFsaWMiOmZhbHNlLCJJc1VuZGVybGluZWQiOmZhbHNlLCJQYXJlbnRTdHlsZSI6eyIkcmVmIjoiMTI4In19LCJBdXRvU2l6ZSI6MiwiRm9yZWdyb3VuZCI6eyIkaWQiOiIzODIiLCJDb2xvciI6eyIkaWQiOiIzODMiLCJBIjoyNTUsIlIiOjExNSwiRyI6MTE1LCJCIjoxMTV9fSwiTWF4V2lkdGgiOjEyMS45MTM4NTY1MDYzNDc2Ni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ODQiLCJMaW5lQ29sb3IiOm51bGwsIkxpbmVXZWlnaHQiOjAuMCwiTGluZVR5cGUiOjAsIlBhcmVudFN0eWxlIjpudWxsfSwiUGFyZW50U3R5bGUiOnsiJHJlZiI6IjEyNyJ9fSwiRGF0ZUZvcm1hdCI6eyIkcmVmIjoiMTM0In0sIldlZWtOdW1iZXJpbmciOnsiJGlkIjoiMzg1IiwiRm9ybWF0IjowLCJJc1Zpc2libGUiOmZhbHNlLCJMYXN0S25vd25WaXNpYmlsaXR5U3RhdGUiOmZhbHNlfSwiSXNWaXNpYmxlIjp0cnVlLCJQYXJlbnRTdHlsZSI6eyIkcmVmIjoiOTEifX0sIkluZGV4IjoxMCwiU21hcnREdXJhdGlvbkFjdGl2YXRlZCI6ZmFsc2UsIkRhdGVGb3JtYXQiOnsiJHJlZiI6IjEzNCJ9LCJXZWVrTnVtYmVyaW5nIjp7IiRpZCI6IjM4NiIsIkZvcm1hdCI6MCwiSXNWaXNpYmxlIjpmYWxzZSwiTGFzdEtub3duVmlzaWJpbGl0eVN0YXRlIjpmYWxzZX0sIklkIjoiYmUzYWUzOGYtNjBiMy00MDJkLThhMTMtZjFlOTFlZWM0MWY1IiwiSW1wb3J0SWQiOm51bGwsIlRpdGxlIjoiUGhhc2UgMSBXb3JrIEVmZm9ydCIsIk5vdGUiOm51bGwsIkh5cGVybGluayI6eyIkaWQiOiIzODciLCJBZGRyZXNzIjpudWxsLCJTdWJBZGRyZXNzIjpudWxsfSwiSXNDaGFuZ2VkIjpmYWxzZSwiSXNOZXciOnRydWV9LHsiJGlkIjoiMzg4IiwiR3JvdXBOYW1lIjpudWxsLCJTdGFydERhdGUiOiIyMDE4LTA4LTE1VDAwOjAwOjAwWiIsIkVuZERhdGUiOiIyMDE4LTA5LTE3VDIzOjU5OjAwWiIsIlBlcmNlbnRhZ2VDb21wbGV0ZSI6ODAuMCwiU3R5bGUiOnsiJGlkIjoiMzg5IiwiU2hhcGUiOjEsIlNoYXBlVGhpY2tuZXNzIjozLCJEdXJhdGlvbkZvcm1hdCI6MCwiSW5jbHVkZU5vbldvcmtpbmdEYXlzSW5EdXJhdGlvbiI6dHJ1ZSwiUGVyY2VudGFnZUNvbXBsZXRlU3R5bGUiOnsiJGlkIjoiMzkwIiwiRm9udFNldHRpbmdzIjp7IiRpZCI6IjM5MSIsIkZvbnRTaXplIjoxMCwiRm9udE5hbWUiOiJDYWxpYnJpIiwiSXNCb2xkIjpmYWxzZSwiSXNJdGFsaWMiOmZhbHNlLCJJc1VuZGVybGluZWQiOmZhbHNlLCJQYXJlbnRTdHlsZSI6eyIkcmVmIjoiOTMifX0sIkF1dG9TaXplIjowLCJGb3JlZ3JvdW5kIjp7IiRpZCI6IjM5MiIsIkNvbG9yIjp7IiRpZCI6IjM5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k0IiwiTGluZUNvbG9yIjpudWxsLCJMaW5lV2VpZ2h0IjowLjAsIkxpbmVUeXBlIjowLCJQYXJlbnRTdHlsZSI6bnVsbH0sIlBhcmVudFN0eWxlIjp7IiRyZWYiOiI5MiJ9fSwiRHVyYXRpb25TdHlsZSI6eyIkaWQiOiIzOTUiLCJGb250U2V0dGluZ3MiOnsiJGlkIjoiMzk2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yIsIkxpbmVDb2xvciI6bnVsbCwiTGluZVdlaWdodCI6MC4wLCJMaW5lVHlwZSI6MCwiUGFyZW50U3R5bGUiOm51bGx9LCJQYXJlbnRTdHlsZSI6eyIkcmVmIjoiOTkifX0sIkhvcml6b250YWxDb25uZWN0b3JTdHlsZSI6eyIkaWQiOiIzOTgiLCJMaW5lQ29sb3IiOnsiJHJlZiI6IjEwNyJ9LCJMaW5lV2VpZ2h0IjowLjAsIkxpbmVUeXBlIjowLCJQYXJlbnRTdHlsZSI6eyIkcmVmIjoiMTA2In19LCJWZXJ0aWNhbENvbm5lY3RvclN0eWxlIjp7IiRpZCI6IjM5O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AwIiwiTWFyZ2luIjp7IiRyZWYiOiIxMTMifSwiUGFkZGluZyI6eyIkcmVmIjoiMTE0In0sIkJhY2tncm91bmQiOnsiJGlkIjoiNDAxIiwiQ29sb3IiOnsiJGlkIjoiNDAyIiwiQSI6MjU1LCJSIjoyNDYsIkciOjE0NiwiQiI6MH19LCJJc1Zpc2libGUiOnRydWUsIldpZHRoIjowLjAsIkhlaWdodCI6MTIuMjA2NjkyNjk1NjE3Njc2LCJCb3JkZXJTdHlsZSI6eyIkaWQiOiI0MDMiLCJMaW5lQ29sb3IiOnsiJHJlZiI6IjExOCJ9LCJMaW5lV2VpZ2h0IjowLjAsIkxpbmVUeXBlIjowLCJQYXJlbnRTdHlsZSI6bnVsbH0sIlBhcmVudFN0eWxlIjp7IiRyZWYiOiIxMTIifX0sIlRpdGxlU3R5bGUiOnsiJGlkIjoiNDA0IiwiRm9udFNldHRpbmdzIjp7IiRpZCI6IjQwNSIsIkZvbnRTaXplIjoxMCwiRm9udE5hbWUiOiJTZWdvZSBVSSIsIklzQm9sZCI6dHJ1ZSwiSXNJdGFsaWMiOmZhbHNlLCJJc1VuZGVybGluZWQiOmZhbHNlLCJQYXJlbnRTdHlsZSI6eyIkcmVmIjoiMTIxIn19LCJBdXRvU2l6ZSI6MiwiRm9yZWdyb3VuZCI6eyIkaWQiOiI0MDYiLCJDb2xvciI6eyIkaWQiOiI0MDciLCJBIjoyNTUsIlIiOjExNSwiRyI6MTE1LCJCIjoxMTV9fSwiTWF4V2lkdGgiOjE5OC4yNDA0Nzg1MTU2MjU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A4IiwiTGluZUNvbG9yIjpudWxsLCJMaW5lV2VpZ2h0IjowLjAsIkxpbmVUeXBlIjowLCJQYXJlbnRTdHlsZSI6bnVsbH0sIlBhcmVudFN0eWxlIjp7IiRyZWYiOiIxMjAifX0sIkRhdGVTdHlsZSI6eyIkaWQiOiI0MDkiLCJGb250U2V0dGluZ3MiOnsiJGlkIjoiNDEwIiwiRm9udFNpemUiOjEwLCJGb250TmFtZSI6IkNhbGlicmkiLCJJc0JvbGQiOmZhbHNlLCJJc0l0YWxpYyI6ZmFsc2UsIklzVW5kZXJsaW5lZCI6ZmFsc2UsIlBhcmVudFN0eWxlIjp7IiRyZWYiOiIxMjgifX0sIkF1dG9TaXplIjoyLCJGb3JlZ3JvdW5kIjp7IiRpZCI6IjQxMSIsIkNvbG9yIjp7IiRpZCI6IjQxMiIsIkEiOjI1NSwiUiI6MTE1LCJHIjoxMTUsIkIiOjExNX19LCJNYXhXaWR0aCI6MTIxLjkxMzg1NjUwNjM0NzY2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xMyIsIkxpbmVDb2xvciI6bnVsbCwiTGluZVdlaWdodCI6MC4wLCJMaW5lVHlwZSI6MCwiUGFyZW50U3R5bGUiOm51bGx9LCJQYXJlbnRTdHlsZSI6eyIkcmVmIjoiMTI3In19LCJEYXRlRm9ybWF0Ijp7IiRyZWYiOiIxMzQifSwiV2Vla051bWJlcmluZyI6eyIkaWQiOiI0MTQiLCJGb3JtYXQiOjAsIklzVmlzaWJsZSI6ZmFsc2UsIkxhc3RLbm93blZpc2liaWxpdHlTdGF0ZSI6ZmFsc2V9LCJJc1Zpc2libGUiOnRydWUsIlBhcmVudFN0eWxlIjp7IiRyZWYiOiI5MSJ9fSwiSW5kZXgiOjExLCJTbWFydER1cmF0aW9uQWN0aXZhdGVkIjpmYWxzZSwiRGF0ZUZvcm1hdCI6eyIkcmVmIjoiMTM0In0sIldlZWtOdW1iZXJpbmciOnsiJGlkIjoiNDE1IiwiRm9ybWF0IjowLCJJc1Zpc2libGUiOmZhbHNlLCJMYXN0S25vd25WaXNpYmlsaXR5U3RhdGUiOmZhbHNlfSwiSWQiOiI5YWExODNkNi01ZGYyLTRiMGMtOGZlYy1kMGEwMDI0NzE1ODMiLCJJbXBvcnRJZCI6bnVsbCwiVGl0bGUiOiJQaGFzZSAyIFdvcmsgRWZmb3J0IiwiTm90ZSI6bnVsbCwiSHlwZXJsaW5rIjp7IiRpZCI6IjQxNiIsIkFkZHJlc3MiOm51bGwsIlN1YkFkZHJlc3MiOm51bGx9LCJJc0NoYW5nZWQiOmZhbHNlLCJJc05ldyI6dHJ1ZX0seyIkaWQiOiI0MTciLCJHcm91cE5hbWUiOm51bGwsIlN0YXJ0RGF0ZSI6IjIwMTgtMDktMDhUMDA6MDA6MDBaIiwiRW5kRGF0ZSI6IjIwMTgtMDktMzBUMjM6NTk6MDBaIiwiUGVyY2VudGFnZUNvbXBsZXRlIjo2MC4wLCJTdHlsZSI6eyIkaWQiOiI0MTgiLCJTaGFwZSI6MSwiU2hhcGVUaGlja25lc3MiOjMsIkR1cmF0aW9uRm9ybWF0IjowLCJJbmNsdWRlTm9uV29ya2luZ0RheXNJbkR1cmF0aW9uIjp0cnVlLCJQZXJjZW50YWdlQ29tcGxldGVTdHlsZSI6eyIkaWQiOiI0MTkiLCJGb250U2V0dGluZ3MiOnsiJGlkIjoiNDIwIiwiRm9udFNpemUiOjEwLCJGb250TmFtZSI6IkNhbGlicmkiLCJJc0JvbGQiOmZhbHNlLCJJc0l0YWxpYyI6ZmFsc2UsIklzVW5kZXJsaW5lZCI6ZmFsc2UsIlBhcmVudFN0eWxlIjp7IiRyZWYiOiI5MyJ9fSwiQXV0b1NpemUiOjAsIkZvcmVncm91bmQiOnsiJGlkIjoiNDIxIiwiQ29sb3IiOnsiJGlkIjoiNDIy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MjMiLCJMaW5lQ29sb3IiOm51bGwsIkxpbmVXZWlnaHQiOjAuMCwiTGluZVR5cGUiOjAsIlBhcmVudFN0eWxlIjpudWxsfSwiUGFyZW50U3R5bGUiOnsiJHJlZiI6IjkyIn19LCJEdXJhdGlvblN0eWxlIjp7IiRpZCI6IjQyNCIsIkZvbnRTZXR0aW5ncyI6eyIkaWQiOiI0MjUiLCJGb250U2l6ZSI6MTAsIkZvbnROYW1lIjoiQ2FsaWJyaSIsIklzQm9sZCI6ZmFsc2UsIklzSXRhbGljIjpmYWxzZSwiSXNVbmRlcmxpbmVkIjpmYWxzZSwiUGFyZW50U3R5bGUiOnsiJHJlZiI6IjEwMCJ9fSwiQXV0b1NpemUiOjAsIkZvcmVncm91bmQiOnsiJHJlZiI6IjEwMSJ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2IiwiTGluZUNvbG9yIjpudWxsLCJMaW5lV2VpZ2h0IjowLjAsIkxpbmVUeXBlIjowLCJQYXJlbnRTdHlsZSI6bnVsbH0sIlBhcmVudFN0eWxlIjp7IiRyZWYiOiI5OSJ9fSwiSG9yaXpvbnRhbENvbm5lY3RvclN0eWxlIjp7IiRpZCI6IjQyNyIsIkxpbmVDb2xvciI6eyIkcmVmIjoiMTA3In0sIkxpbmVXZWlnaHQiOjAuMCwiTGluZVR5cGUiOjAsIlBhcmVudFN0eWxlIjp7IiRyZWYiOiIxMDYifX0sIlZlcnRpY2FsQ29ubmVjdG9yU3R5bGUiOnsiJGlkIjoiNDI4IiwiTGluZUNvbG9yIjp7IiRyZWYiOiIxMTAifSwiTGluZVdlaWdodCI6MC4wLCJMaW5lVHlwZSI6MCwiUGFyZW50U3R5bGUiOnsiJHJlZiI6IjEwOSJ9fSwiTWFyZ2luIjpudWxsLCJTdGFydERhdGVQb3NpdGlvbiI6NCwiRW5kRGF0ZVBvc2l0aW9uIjo0LCJEYXRlSXNWaXNpYmxlIjp0cnVlLCJUaXRsZVBvc2l0aW9uIjozLCJEdXJhdGlvblBvc2l0aW9uIjo2LCJQZXJjZW50YWdlQ29tcGxldGVkUG9zaXRpb24iOjIsIlNwYWNpbmciOjUsIklzQmVsb3dUaW1lYmFuZCI6dHJ1ZSwiUGVyY2VudGFnZUNvbXBsZXRlU2hhcGVPcGFjaXR5IjozNSwiU2hhcGVTdHlsZSI6eyIkaWQiOiI0MjkiLCJNYXJnaW4iOnsiJHJlZiI6IjExMyJ9LCJQYWRkaW5nIjp7IiRyZWYiOiIxMTQifSwiQmFja2dyb3VuZCI6eyIkaWQiOiI0MzAiLCJDb2xvciI6eyIkaWQiOiI0MzEiLCJBIjoyNTUsIlIiOjEzMSwiRyI6MTMxLCJCIjoxMzF9fSwiSXNWaXNpYmxlIjp0cnVlLCJXaWR0aCI6MC4wLCJIZWlnaHQiOjEyLjIwNjY5MjY5NTYxNzY3NiwiQm9yZGVyU3R5bGUiOnsiJGlkIjoiNDMyIiwiTGluZUNvbG9yIjp7IiRyZWYiOiIxMTgifSwiTGluZVdlaWdodCI6MC4wLCJMaW5lVHlwZSI6MCwiUGFyZW50U3R5bGUiOm51bGx9LCJQYXJlbnRTdHlsZSI6eyIkcmVmIjoiMTEyIn19LCJUaXRsZVN0eWxlIjp7IiRpZCI6IjQzMyIsIkZvbnRTZXR0aW5ncyI6eyIkaWQiOiI0MzQiLCJGb250U2l6ZSI6MTAsIkZvbnROYW1lIjoiU2Vnb2UgVUkiLCJJc0JvbGQiOnRydWUsIklzSXRhbGljIjpmYWxzZSwiSXNVbmRlcmxpbmVkIjpmYWxzZSwiUGFyZW50U3R5bGUiOnsiJHJlZiI6IjEyMSJ9fSwiQXV0b1NpemUiOjIsIkZvcmVncm91bmQiOnsiJGlkIjoiNDM1IiwiQ29sb3IiOnsiJGlkIjoiNDM2IiwiQSI6MjU1LCJSIjoxMTUsIkciOjExNSwiQiI6MTE1fX0sIk1heFdpZHRoIjoxOTguMjQwNDc4NTE1NjI1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zNyIsIkxpbmVDb2xvciI6bnVsbCwiTGluZVdlaWdodCI6MC4wLCJMaW5lVHlwZSI6MCwiUGFyZW50U3R5bGUiOm51bGx9LCJQYXJlbnRTdHlsZSI6eyIkcmVmIjoiMTIwIn19LCJEYXRlU3R5bGUiOnsiJGlkIjoiNDM4IiwiRm9udFNldHRpbmdzIjp7IiRpZCI6IjQzOSIsIkZvbnRTaXplIjoxMCwiRm9udE5hbWUiOiJDYWxpYnJpIiwiSXNCb2xkIjpmYWxzZSwiSXNJdGFsaWMiOmZhbHNlLCJJc1VuZGVybGluZWQiOmZhbHNlLCJQYXJlbnRTdHlsZSI6eyIkcmVmIjoiMTI4In19LCJBdXRvU2l6ZSI6MiwiRm9yZWdyb3VuZCI6eyIkaWQiOiI0NDAiLCJDb2xvciI6eyIkaWQiOiI0NDEiLCJBIjoyNTUsIlIiOjExNSwiRyI6MTE1LCJCIjoxMTV9fSwiTWF4V2lkdGgiOjEwMS41OTQ4NzkxNTAzOTA2My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0NDIiLCJMaW5lQ29sb3IiOm51bGwsIkxpbmVXZWlnaHQiOjAuMCwiTGluZVR5cGUiOjAsIlBhcmVudFN0eWxlIjpudWxsfSwiUGFyZW50U3R5bGUiOnsiJHJlZiI6IjEyNyJ9fSwiRGF0ZUZvcm1hdCI6eyIkcmVmIjoiMTM0In0sIldlZWtOdW1iZXJpbmciOnsiJGlkIjoiNDQzIiwiRm9ybWF0IjowLCJJc1Zpc2libGUiOmZhbHNlLCJMYXN0S25vd25WaXNpYmlsaXR5U3RhdGUiOmZhbHNlfSwiSXNWaXNpYmxlIjp0cnVlLCJQYXJlbnRTdHlsZSI6eyIkcmVmIjoiOTEifX0sIkluZGV4IjoxMiwiU21hcnREdXJhdGlvbkFjdGl2YXRlZCI6ZmFsc2UsIkRhdGVGb3JtYXQiOnsiJHJlZiI6IjEzNCJ9LCJXZWVrTnVtYmVyaW5nIjp7IiRpZCI6IjQ0NCIsIkZvcm1hdCI6MCwiSXNWaXNpYmxlIjpmYWxzZSwiTGFzdEtub3duVmlzaWJpbGl0eVN0YXRlIjpmYWxzZX0sIklkIjoiMDZhNmEyMDAtMjFlYS00YWNkLWFjMjAtYjQxZjdiMzdiMGRkIiwiSW1wb3J0SWQiOm51bGwsIlRpdGxlIjoiUGhhc2UgMyBXb3JrIEVmZm9ydCIsIk5vdGUiOm51bGwsIkh5cGVybGluayI6eyIkaWQiOiI0NDUiLCJBZGRyZXNzIjpudWxsLCJTdWJBZGRyZXNzIjpudWxsfSwiSXNDaGFuZ2VkIjpmYWxzZSwiSXNOZXciOnRydWV9LHsiJGlkIjoiNDQ2IiwiR3JvdXBOYW1lIjpudWxsLCJTdGFydERhdGUiOiIyMDE4LTEwLTA0VDAwOjAwOjAwWiIsIkVuZERhdGUiOiIyMDE4LTExLTA3VDIzOjU5OjAwWiIsIlBlcmNlbnRhZ2VDb21wbGV0ZSI6bnVsbCwiU3R5bGUiOnsiJGlkIjoiNDQ3IiwiU2hhcGUiOjEsIlNoYXBlVGhpY2tuZXNzIjozLCJEdXJhdGlvbkZvcm1hdCI6MCwiSW5jbHVkZU5vbldvcmtpbmdEYXlzSW5EdXJhdGlvbiI6dHJ1ZSwiUGVyY2VudGFnZUNvbXBsZXRlU3R5bGUiOnsiJGlkIjoiNDQ4IiwiRm9udFNldHRpbmdzIjp7IiRpZCI6IjQ0OS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UwIiwiTGluZUNvbG9yIjpudWxsLCJMaW5lV2VpZ2h0IjowLjAsIkxpbmVUeXBlIjowLCJQYXJlbnRTdHlsZSI6bnVsbH0sIlBhcmVudFN0eWxlIjp7IiRyZWYiOiI5MiJ9fSwiRHVyYXRpb25TdHlsZSI6eyIkaWQiOiI0NTEiLCJGb250U2V0dGluZ3MiOnsiJGlkIjoiNDUy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MyIsIkxpbmVDb2xvciI6bnVsbCwiTGluZVdlaWdodCI6MC4wLCJMaW5lVHlwZSI6MCwiUGFyZW50U3R5bGUiOm51bGx9LCJQYXJlbnRTdHlsZSI6eyIkcmVmIjoiOTkifX0sIkhvcml6b250YWxDb25uZWN0b3JTdHlsZSI6eyIkaWQiOiI0NTQiLCJMaW5lQ29sb3IiOnsiJHJlZiI6IjEwNyJ9LCJMaW5lV2VpZ2h0IjowLjAsIkxpbmVUeXBlIjowLCJQYXJlbnRTdHlsZSI6eyIkcmVmIjoiMTA2In19LCJWZXJ0aWNhbENvbm5lY3RvclN0eWxlIjp7IiRpZCI6IjQ1NS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U2IiwiTWFyZ2luIjp7IiRyZWYiOiIxMTMifSwiUGFkZGluZyI6eyIkcmVmIjoiMTE0In0sIkJhY2tncm91bmQiOnsiJGlkIjoiNDU3IiwiQ29sb3IiOnsiJGlkIjoiNDU4IiwiQSI6MjU1LCJSIjoyNTQsIkciOjE4NiwiQiI6MTB9fSwiSXNWaXNpYmxlIjp0cnVlLCJXaWR0aCI6MC4wLCJIZWlnaHQiOjEyLjAsIkJvcmRlclN0eWxlIjp7IiRpZCI6IjQ1OSIsIkxpbmVDb2xvciI6eyIkcmVmIjoiMTE4In0sIkxpbmVXZWlnaHQiOjAuMCwiTGluZVR5cGUiOjAsIlBhcmVudFN0eWxlIjpudWxsfSwiUGFyZW50U3R5bGUiOnsiJHJlZiI6IjExMiJ9fSwiVGl0bGVTdHlsZSI6eyIkaWQiOiI0NjAiLCJGb250U2V0dGluZ3MiOnsiJGlkIjoiNDYxIiwiRm9udFNpemUiOjEwLCJGb250TmFtZSI6IlNlZ29lIFVJIiwiSXNCb2xkIjp0cnVlLCJJc0l0YWxpYyI6ZmFsc2UsIklzVW5kZXJsaW5lZCI6ZmFsc2UsIlBhcmVudFN0eWxlIjp7IiRyZWYiOiIxMjEifX0sIkF1dG9TaXplIjoyLCJGb3JlZ3JvdW5kIjp7IiRpZCI6IjQ2MiIsIkNvbG9yIjp7IiRpZCI6IjQ2MyIsIkEiOjI1NSwiUiI6MTE1LCJHIjoxMTUsIkIiOjExNX19LCJNYXhXaWR0aCI6MTA5LjQ3NjA2NjU4OTM1NTQ3LCJNYXhIZWlnaHQiOiJJbmZpbml0eSIsIlNtYXJ0Rm9yZWdyb3VuZElzQWN0aXZlIjpmYWxzZSwiSG9yaXpvbnRhbEFsaWdubWVudCI6Mi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CIsIkxpbmVDb2xvciI6bnVsbCwiTGluZVdlaWdodCI6MC4wLCJMaW5lVHlwZSI6MCwiUGFyZW50U3R5bGUiOm51bGx9LCJQYXJlbnRTdHlsZSI6eyIkcmVmIjoiMTIwIn19LCJEYXRlU3R5bGUiOnsiJGlkIjoiNDY1IiwiRm9udFNldHRpbmdzIjp7IiRpZCI6IjQ2NiIsIkZvbnRTaXplIjoxMCwiRm9udE5hbWUiOiJDYWxpYnJpIiwiSXNCb2xkIjpmYWxzZSwiSXNJdGFsaWMiOmZhbHNlLCJJc1VuZGVybGluZWQiOmZhbHNlLCJQYXJlbnRTdHlsZSI6eyIkcmVmIjoiMTI4In19LCJBdXRvU2l6ZSI6MiwiRm9yZWdyb3VuZCI6eyIkaWQiOiI0NjciLCJDb2xvciI6eyIkaWQiOiI0NjgiLCJBIjoyNTUsIlIiOjExNSwiRyI6MTE1LCJCIjoxMTV9fSwiTWF4V2lkdGgiOjEwMS41OTQ4NzkxNTAzOTA2My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0NjkiLCJMaW5lQ29sb3IiOm51bGwsIkxpbmVXZWlnaHQiOjAuMCwiTGluZVR5cGUiOjAsIlBhcmVudFN0eWxlIjpudWxsfSwiUGFyZW50U3R5bGUiOnsiJHJlZiI6IjEyNyJ9fSwiRGF0ZUZvcm1hdCI6eyIkcmVmIjoiMTM0In0sIldlZWtOdW1iZXJpbmciOnsiJGlkIjoiNDcwIiwiRm9ybWF0IjowLCJJc1Zpc2libGUiOmZhbHNlLCJMYXN0S25vd25WaXNpYmlsaXR5U3RhdGUiOmZhbHNlfSwiSXNWaXNpYmxlIjp0cnVlLCJQYXJlbnRTdHlsZSI6eyIkcmVmIjoiOTEifX0sIkluZGV4IjoxMywiU21hcnREdXJhdGlvbkFjdGl2YXRlZCI6ZmFsc2UsIkRhdGVGb3JtYXQiOnsiJHJlZiI6IjEzNCJ9LCJXZWVrTnVtYmVyaW5nIjp7IiRpZCI6IjQ3MSIsIkZvcm1hdCI6MCwiSXNWaXNpYmxlIjpmYWxzZSwiTGFzdEtub3duVmlzaWJpbGl0eVN0YXRlIjpmYWxzZX0sIklkIjoiZTZmNWM5MTgtYmRkNi00OWExLWFjOTEtOWNmMjI0NjhhMjNiIiwiSW1wb3J0SWQiOm51bGwsIlRpdGxlIjoiVGVzdGluZyBQaGFzZSIsIk5vdGUiOm51bGwsIkh5cGVybGluayI6eyIkaWQiOiI0NzIiLCJBZGRyZXNzIjpudWxsLCJTdWJBZGRyZXNzIjpudWxsfSwiSXNDaGFuZ2VkIjpmYWxzZSwiSXNOZXciOnRydWV9LHsiJGlkIjoiNDczIiwiR3JvdXBOYW1lIjpudWxsLCJTdGFydERhdGUiOiIyMDE4LTExLTExVDAwOjAwOjAwWiIsIkVuZERhdGUiOiIyMDE4LTEyLTExVDIzOjU5OjAwWiIsIlBlcmNlbnRhZ2VDb21wbGV0ZSI6bnVsbCwiU3R5bGUiOnsiJGlkIjoiNDc0IiwiU2hhcGUiOjEsIlNoYXBlVGhpY2tuZXNzIjozLCJEdXJhdGlvbkZvcm1hdCI6MCwiSW5jbHVkZU5vbldvcmtpbmdEYXlzSW5EdXJhdGlvbiI6dHJ1ZSwiUGVyY2VudGFnZUNvbXBsZXRlU3R5bGUiOnsiJGlkIjoiNDc1IiwiRm9udFNldHRpbmdzIjp7IiRpZCI6IjQ3Ni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NDc3IiwiTGluZUNvbG9yIjpudWxsLCJMaW5lV2VpZ2h0IjowLjAsIkxpbmVUeXBlIjowLCJQYXJlbnRTdHlsZSI6bnVsbH0sIlBhcmVudFN0eWxlIjp7IiRyZWYiOiI5MiJ9fSwiRHVyYXRpb25TdHlsZSI6eyIkaWQiOiI0NzgiLCJGb250U2V0dGluZ3MiOnsiJGlkIjoiNDc5IiwiRm9udFNpemUiOjEwLCJGb250TmFtZSI6IkNhbGlicmkiLCJJc0JvbGQiOmZhbHNlLCJJc0l0YWxpYyI6ZmFsc2UsIklzVW5kZXJsaW5lZCI6ZmFsc2UsIlBhcmVudFN0eWxlIjp7IiRyZWYiOiIxMDAifX0sIkF1dG9TaXplIjowLCJGb3JlZ3JvdW5kIjp7IiRyZWYiOiIxMDEi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MCIsIkxpbmVDb2xvciI6bnVsbCwiTGluZVdlaWdodCI6MC4wLCJMaW5lVHlwZSI6MCwiUGFyZW50U3R5bGUiOm51bGx9LCJQYXJlbnRTdHlsZSI6eyIkcmVmIjoiOTkifX0sIkhvcml6b250YWxDb25uZWN0b3JTdHlsZSI6eyIkaWQiOiI0ODEiLCJMaW5lQ29sb3IiOnsiJHJlZiI6IjEwNyJ9LCJMaW5lV2VpZ2h0IjowLjAsIkxpbmVUeXBlIjowLCJQYXJlbnRTdHlsZSI6eyIkcmVmIjoiMTA2In19LCJWZXJ0aWNhbENvbm5lY3RvclN0eWxlIjp7IiRpZCI6IjQ4MiIsIkxpbmVDb2xvciI6eyIkcmVmIjoiMTEwIn0sIkxpbmVXZWlnaHQiOjAuMCwiTGluZVR5cGUiOjAsIlBhcmVudFN0eWxlIjp7IiRyZWYiOiIxMDkifX0sIk1hcmdpbiI6bnVsbCwiU3RhcnREYXRlUG9zaXRpb24iOjQsIkVuZERhdGVQb3NpdGlvbiI6NCwiRGF0ZUlzVmlzaWJsZSI6dHJ1ZSwiVGl0bGVQb3NpdGlvbiI6MywiRHVyYXRpb25Qb3NpdGlvbiI6NiwiUGVyY2VudGFnZUNvbXBsZXRlZFBvc2l0aW9uIjoyLCJTcGFjaW5nIjo1LCJJc0JlbG93VGltZWJhbmQiOnRydWUsIlBlcmNlbnRhZ2VDb21wbGV0ZVNoYXBlT3BhY2l0eSI6MzUsIlNoYXBlU3R5bGUiOnsiJGlkIjoiNDgzIiwiTWFyZ2luIjp7IiRyZWYiOiIxMTMifSwiUGFkZGluZyI6eyIkcmVmIjoiMTE0In0sIkJhY2tncm91bmQiOnsiJHJlZiI6IjExNSJ9LCJJc1Zpc2libGUiOnRydWUsIldpZHRoIjowLjAsIkhlaWdodCI6MTIuMCwiQm9yZGVyU3R5bGUiOnsiJGlkIjoiNDg0IiwiTGluZUNvbG9yIjp7IiRyZWYiOiIxMTgifSwiTGluZVdlaWdodCI6MC4wLCJMaW5lVHlwZSI6MCwiUGFyZW50U3R5bGUiOm51bGx9LCJQYXJlbnRTdHlsZSI6eyIkcmVmIjoiMTEyIn19LCJUaXRsZVN0eWxlIjp7IiRpZCI6IjQ4NSIsIkZvbnRTZXR0aW5ncyI6eyIkaWQiOiI0ODYiLCJGb250U2l6ZSI6MTAsIkZvbnROYW1lIjoiU2Vnb2UgVUkiLCJJc0JvbGQiOnRydWUsIklzSXRhbGljIjpmYWxzZSwiSXNVbmRlcmxpbmVkIjpmYWxzZSwiUGFyZW50U3R5bGUiOnsiJHJlZiI6IjEyMSJ9fSwiQXV0b1NpemUiOjIsIkZvcmVncm91bmQiOnsiJGlkIjoiNDg3IiwiQ29sb3IiOnsiJGlkIjoiNDg4IiwiQSI6MjU1LCJSIjoxMTUsIkciOjExNSwiQiI6MTE1fX0sIk1heFdpZHRoIjoxMjQuMjcwMTU2ODYwMzUxNTYsIk1heEhlaWdodCI6IkluZmluaXR5IiwiU21hcnRGb3JlZ3JvdW5kSXNBY3RpdmUiOmZhbHNlLCJIb3Jpem9udGFsQWxpZ25tZW50Ijoy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g5IiwiTGluZUNvbG9yIjpudWxsLCJMaW5lV2VpZ2h0IjowLjAsIkxpbmVUeXBlIjowLCJQYXJlbnRTdHlsZSI6bnVsbH0sIlBhcmVudFN0eWxlIjp7IiRyZWYiOiIxMjAifX0sIkRhdGVTdHlsZSI6eyIkaWQiOiI0OTAiLCJGb250U2V0dGluZ3MiOnsiJGlkIjoiNDkxIiwiRm9udFNpemUiOjEwLCJGb250TmFtZSI6IkNhbGlicmkiLCJJc0JvbGQiOmZhbHNlLCJJc0l0YWxpYyI6ZmFsc2UsIklzVW5kZXJsaW5lZCI6ZmFsc2UsIlBhcmVudFN0eWxlIjp7IiRyZWYiOiIxMjgifX0sIkF1dG9TaXplIjoyLCJGb3JlZ3JvdW5kIjp7IiRpZCI6IjQ5MiIsIkNvbG9yIjp7IiRpZCI6IjQ5MyIsIkEiOjI1NSwiUiI6MTE1LCJHIjoxMTUsIkIiOjExNX19LCJNYXhXaWR0aCI6MTI1LjMwMDM5MjE1MDg3ODkx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5NCIsIkxpbmVDb2xvciI6bnVsbCwiTGluZVdlaWdodCI6MC4wLCJMaW5lVHlwZSI6MCwiUGFyZW50U3R5bGUiOm51bGx9LCJQYXJlbnRTdHlsZSI6eyIkcmVmIjoiMTI3In19LCJEYXRlRm9ybWF0Ijp7IiRyZWYiOiIxMzQifSwiV2Vla051bWJlcmluZyI6eyIkaWQiOiI0OTUiLCJGb3JtYXQiOjAsIklzVmlzaWJsZSI6ZmFsc2UsIkxhc3RLbm93blZpc2liaWxpdHlTdGF0ZSI6ZmFsc2V9LCJJc1Zpc2libGUiOnRydWUsIlBhcmVudFN0eWxlIjp7IiRyZWYiOiI5MSJ9fSwiSW5kZXgiOjE0LCJTbWFydER1cmF0aW9uQWN0aXZhdGVkIjpmYWxzZSwiRGF0ZUZvcm1hdCI6eyIkcmVmIjoiMTM0In0sIldlZWtOdW1iZXJpbmciOnsiJGlkIjoiNDk2IiwiRm9ybWF0IjowLCJJc1Zpc2libGUiOmZhbHNlLCJMYXN0S25vd25WaXNpYmlsaXR5U3RhdGUiOmZhbHNlfSwiSWQiOiJjMTA5YmU5ZC05MWY4LTRmM2UtOTllNC05MjljZTU2NWRkMGMiLCJJbXBvcnRJZCI6bnVsbCwiVGl0bGUiOiJEZWxpdmVyeSBQaGFzZSIsIk5vdGUiOm51bGwsIkh5cGVybGluayI6eyIkaWQiOiI0OTciLCJBZGRyZXNzIjpudWxsLCJTdWJBZGRyZXNzIjpudWxsfSwiSXNDaGFuZ2VkIjpmYWxzZSwiSXNOZXciOnRydWV9XSwiU3dpbWxhbmVzIjpbXSwiTXNQcm9qZWN0SXRlbXNUcmVlIjpudWxsLCJNZXRhZGF0YSI6eyIkaWQiOiI0OTgiLCJSZWNlbnRDb2xvcnNDb2xsZWN0aW9uIjoiW10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fSx7XCIkaWRcIjpcIjJcIixcIlNlbGVjdGVkTWFwcGluZ1wiOjIsXCJDb2x1bW5IZWFkZXJcIjpcIk5hbWVcIn0se1wiJGlkXCI6XCIzXCIsXCJTZWxlY3RlZE1hcHBpbmdcIjozLFwiQ29sdW1uSGVhZGVyXCI6XCJTdGFydFwifSx7XCIkaWRcIjpcIjRcIixcIlNlbGVjdGVkTWFwcGluZ1wiOjQsXCJDb2x1bW5IZWFkZXJcIjpcIkZpbmlzaFwifSx7XCIkaWRcIjpcIjVcIixcIlNlbGVjdGVkTWFwcGluZ1wiOjUsXCJDb2x1bW5IZWFkZXJcIjpcIlBlcmNlbnRDb21wbGV0ZVwifV0ifSwiU2V0dGluZ3MiOnsiJGlkIjoiNDk5IiwiSW1wYU9wdGlvbnMiOm51bGwsIlVzZUNvbXByZXNzaW9uIjpmYWxzZSwiQ29tcHJlc2lvblBlcmNlbnRhZ2UiOjUwLjAsIkluYWN0aXZlSW50ZXJ2YWxXaWR0aFRocmVzaG9sZCI6MzAuMCwiSW5hY3RpdmVJbnRlcnZhbFdpZHRoIjoxLjAsIlNwbGl0VGFza3MiOmZhbHNlLCJVc2VDbHVzdGVyIjpmYWxzZSwiRXBzaWxvbiI6MC4wLCJNaW5Qb2ludHNUb0Zvcm1BQ2x1c3RlciI6MiwiR2VuZXJhdGVJbnZpc2libGVTaGFwZXMiOnRydWUsIlNtYXJ0VGltZWxpbmVUYXNrUGVyY2VudGFnZUZpdCI6ZmFsc2V9LCJJc05ldyI6dHJ1ZSwiSW1wb3J0VHlwZSI6MCwiRmlsZVBhdGgiOm51bGwsIlRpbWVDb25maWd1cmF0aW9uIjp7IiRpZCI6IjUwMCIsIlVzZVRpbWUiOmZhbHNlLCJXb3JrRGF5U3RhcnQiOiIwMDowMDowMCIsIldvcmtEYXlFbmQiOiIyMzo1OTowMCJ9LCJMYXN0VXNlZFRlbXBsYXRlSWQiOiI3MzU1YjYzMy1hYzY2LTQ1MjgtOGI0ZC0yOTlmYWVkYzllZTkiLCJGaXJzdFdlZWtPZlllYXIiOjAsIlBsYWNlTWlsZXN0b25lQXRUaGVCZWdpbm5pbmdPZlRoZURheSI6ZmFsc2V9"/>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TODAYPOSITION" val="Hide"/>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7-25T00:00:00.0000000Z"/>
  <p:tag name="OTLENDDATE" val="2018-08-01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07T23:59:00.0000000Z"/>
  <p:tag name="OTLPERCENTAGE" val="100"/>
  <p:tag name="OTLDURATIONFORMAT" val="day"/>
  <p:tag name="OTLSPACING" val="5"/>
  <p:tag name="OTLSHAPETHICKNESSTYPE" val="Custom"/>
  <p:tag name="OTLWEEKNUMBERINGFORMAT" val="WNFormat1"/>
  <p:tag name="OTLWEEKNUMBERINGISVISIBLE" val="False"/>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8-15T00:00:00.0000000Z"/>
  <p:tag name="OTLENDDATE" val="2018-09-17T23:59:00.0000000Z"/>
  <p:tag name="OTLPERCENTAGE" val="80"/>
  <p:tag name="OTLDURATIONFORMAT" val="day"/>
  <p:tag name="OTLSPACING" val="5"/>
  <p:tag name="OTLSHAPETHICKNESSTYPE" val="Custom"/>
  <p:tag name="OTLWEEKNUMBERINGFORMAT" val="WNFormat1"/>
  <p:tag name="OTLWEEKNUMBERINGISVISIBLE" val="False"/>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STARTDATE" val="2018-09-08T00:00:00.0000000Z"/>
  <p:tag name="OTLENDDATE" val="2018-09-30T23:59:00.0000000Z"/>
  <p:tag name="OTLPERCENTAGE" val="60"/>
  <p:tag name="OTLDURATIONFORMAT" val="day"/>
  <p:tag name="OTLSPACING" val="5"/>
  <p:tag name="OTLSHAPETHICKNESSTYPE" val="Custom"/>
  <p:tag name="OTLWEEKNUMBERINGFORMAT" val="WNFormat1"/>
  <p:tag name="OTLWEEKNUMBERINGISVISIBLE" val="False"/>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Kick Off"/>
  <p:tag name="OTLDATE" val="2018-05-10T23:59:00.0000000Z"/>
  <p:tag name="OTLPOSITIONONTASK" val="None"/>
  <p:tag name="OTLRELATEDTASKID" val="00000000-0000-0000-0000-000000000000"/>
  <p:tag name="OTLWEEKNUMBERINGFORMAT" val="WNFormat1"/>
  <p:tag name="OTLWEEKNUMBERINGISVISIBLE" val="False"/>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1"/>
  <p:tag name="OTLDATE" val="2018-06-07T23:59:00.0000000Z"/>
  <p:tag name="OTLPOSITIONONTASK" val="None"/>
  <p:tag name="OTLRELATEDTASKID" val="00000000-0000-0000-0000-000000000000"/>
  <p:tag name="OTLWEEKNUMBERINGFORMAT" val="WNFormat1"/>
  <p:tag name="OTLWEEKNUMBERINGISVISIBLE" val="False"/>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2"/>
  <p:tag name="OTLDATE" val="2018-07-21T23:59:00.0000000Z"/>
  <p:tag name="OTLPOSITIONONTASK" val="None"/>
  <p:tag name="OTLRELATEDTASKID" val="00000000-0000-0000-0000-000000000000"/>
  <p:tag name="OTLWEEKNUMBERINGFORMAT" val="WNFormat1"/>
  <p:tag name="OTLWEEKNUMBERINGISVISIBLE" val="False"/>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A"/>
  <p:tag name="OTLDATE" val="2018-08-12T23:59:00.0000000Z"/>
  <p:tag name="OTLPOSITIONONTASK" val="None"/>
  <p:tag name="OTLRELATEDTASKID" val="00000000-0000-0000-0000-000000000000"/>
  <p:tag name="OTLWEEKNUMBERINGFORMAT" val="WNFormat1"/>
  <p:tag name="OTLWEEKNUMBERINGISVISIBLE" val="False"/>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3"/>
  <p:tag name="OTLDATE" val="2018-09-20T23:59:00.0000000Z"/>
  <p:tag name="OTLPOSITIONONTASK" val="None"/>
  <p:tag name="OTLRELATEDTASKID" val="00000000-0000-0000-0000-000000000000"/>
  <p:tag name="OTLWEEKNUMBERINGFORMAT" val="WNFormat1"/>
  <p:tag name="OTLWEEKNUMBERINGISVISIBLE" val="False"/>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Milestone #5"/>
  <p:tag name="OTLDATE" val="2018-10-30T23:59:00.0000000Z"/>
  <p:tag name="OTLPOSITIONONTASK" val="None"/>
  <p:tag name="OTLRELATEDTASKID" val="00000000-0000-0000-0000-000000000000"/>
  <p:tag name="OTLWEEKNUMBERINGFORMAT" val="WNFormat1"/>
  <p:tag name="OTLWEEKNUMBERINGISVISIBLE" val="False"/>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Checkpoint B"/>
  <p:tag name="OTLDATE" val="2018-12-20T23:59:00.0000000Z"/>
  <p:tag name="OTLPOSITIONONTASK" val="None"/>
  <p:tag name="OTLRELATEDTASKID" val="00000000-0000-0000-0000-000000000000"/>
  <p:tag name="OTLWEEKNUMBERINGFORMAT" val="WNFormat1"/>
  <p:tag name="OTLWEEKNUMBERINGISVISIBLE" val="False"/>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TIMEBANDCULTUREINFO" val="en-US"/>
  <p:tag name="OTLTIMEBANDQUICKPOSITION" val="Custom"/>
  <p:tag name="OTLTIMEBANDAUTODATERANGE" val="True"/>
  <p:tag name="OTLTIMEBANDSTARTDATE" val="2015-05-10T23:59:59.9990000Z"/>
  <p:tag name="OTLTIMEBANDENDDATE" val="2019-01-30T23:59:00.0000000"/>
  <p:tag name="OTLTIMEBANDWORKINGDAYS" val="All"/>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MMM"/>
  <p:tag name="OTLTIMEBANDSCALETYPE" val="Months"/>
  <p:tag name="OTLTIMEBANDSHAPETYPE" val="RectangleTimeband"/>
  <p:tag name="OTLTIMEBANDSHAPEHEIGHT" val="30"/>
  <p:tag name="OTLMARKERSHAPE" val="OTL"/>
  <p:tag name="OTLTIMEBANDSHAPEPADDINGLEFT" val="0"/>
  <p:tag name="OTLTIMEBANDTHREEDEFFECTS" val="None"/>
</p:tagLst>
</file>

<file path=ppt/tags/tag8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Sign Off"/>
  <p:tag name="OTLDATE" val="2019-01-30T23:59:00.0000000Z"/>
  <p:tag name="OTLPOSITIONONTASK" val="None"/>
  <p:tag name="OTLRELATEDTASKID" val="00000000-0000-0000-0000-000000000000"/>
  <p:tag name="OTLWEEKNUMBERINGFORMAT" val="WNFormat1"/>
  <p:tag name="OTLWEEKNUMBERINGISVISIBLE" val="False"/>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ELAPSEDSTYLE" val="Hide"/>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TotalTime>
  <Words>2348</Words>
  <Application>Microsoft Office PowerPoint</Application>
  <PresentationFormat>Widescreen</PresentationFormat>
  <Paragraphs>316</Paragraphs>
  <Slides>25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Roboto</vt:lpstr>
      <vt:lpstr>Montserrat</vt:lpstr>
      <vt:lpstr>Arial</vt:lpstr>
      <vt:lpstr>Fira Sans Extra Condensed Medium</vt:lpstr>
      <vt:lpstr>Verdana</vt:lpstr>
      <vt:lpstr>Calibri</vt:lpstr>
      <vt:lpstr>Segoe UI</vt:lpstr>
      <vt:lpstr>Montserrat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I2C ,SPI, CAN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Sreechethan Gurram</cp:lastModifiedBy>
  <cp:revision>14</cp:revision>
  <dcterms:created xsi:type="dcterms:W3CDTF">2021-01-07T12:40:50Z</dcterms:created>
  <dcterms:modified xsi:type="dcterms:W3CDTF">2024-10-18T06:47:55Z</dcterms:modified>
</cp:coreProperties>
</file>